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3"/>
  </p:notesMasterIdLst>
  <p:handoutMasterIdLst>
    <p:handoutMasterId r:id="rId114"/>
  </p:handoutMasterIdLst>
  <p:sldIdLst>
    <p:sldId id="787" r:id="rId2"/>
    <p:sldId id="786" r:id="rId3"/>
    <p:sldId id="784" r:id="rId4"/>
    <p:sldId id="825" r:id="rId5"/>
    <p:sldId id="788" r:id="rId6"/>
    <p:sldId id="564" r:id="rId7"/>
    <p:sldId id="460" r:id="rId8"/>
    <p:sldId id="789" r:id="rId9"/>
    <p:sldId id="462" r:id="rId10"/>
    <p:sldId id="466" r:id="rId11"/>
    <p:sldId id="792" r:id="rId12"/>
    <p:sldId id="790" r:id="rId13"/>
    <p:sldId id="791" r:id="rId14"/>
    <p:sldId id="793" r:id="rId15"/>
    <p:sldId id="794" r:id="rId16"/>
    <p:sldId id="795" r:id="rId17"/>
    <p:sldId id="807" r:id="rId18"/>
    <p:sldId id="808" r:id="rId19"/>
    <p:sldId id="809" r:id="rId20"/>
    <p:sldId id="796" r:id="rId21"/>
    <p:sldId id="797" r:id="rId22"/>
    <p:sldId id="798" r:id="rId23"/>
    <p:sldId id="474" r:id="rId24"/>
    <p:sldId id="577" r:id="rId25"/>
    <p:sldId id="502" r:id="rId26"/>
    <p:sldId id="475" r:id="rId27"/>
    <p:sldId id="487" r:id="rId28"/>
    <p:sldId id="799" r:id="rId29"/>
    <p:sldId id="477" r:id="rId30"/>
    <p:sldId id="504" r:id="rId31"/>
    <p:sldId id="484" r:id="rId32"/>
    <p:sldId id="481" r:id="rId33"/>
    <p:sldId id="482" r:id="rId34"/>
    <p:sldId id="800" r:id="rId35"/>
    <p:sldId id="801" r:id="rId36"/>
    <p:sldId id="802" r:id="rId37"/>
    <p:sldId id="803" r:id="rId38"/>
    <p:sldId id="804" r:id="rId39"/>
    <p:sldId id="488" r:id="rId40"/>
    <p:sldId id="489" r:id="rId41"/>
    <p:sldId id="508" r:id="rId42"/>
    <p:sldId id="811" r:id="rId43"/>
    <p:sldId id="810" r:id="rId44"/>
    <p:sldId id="812" r:id="rId45"/>
    <p:sldId id="490" r:id="rId46"/>
    <p:sldId id="494" r:id="rId47"/>
    <p:sldId id="805" r:id="rId48"/>
    <p:sldId id="509" r:id="rId49"/>
    <p:sldId id="510" r:id="rId50"/>
    <p:sldId id="496" r:id="rId51"/>
    <p:sldId id="465" r:id="rId52"/>
    <p:sldId id="467" r:id="rId53"/>
    <p:sldId id="806" r:id="rId54"/>
    <p:sldId id="513" r:id="rId55"/>
    <p:sldId id="813" r:id="rId56"/>
    <p:sldId id="814" r:id="rId57"/>
    <p:sldId id="815" r:id="rId58"/>
    <p:sldId id="450" r:id="rId59"/>
    <p:sldId id="515" r:id="rId60"/>
    <p:sldId id="516" r:id="rId61"/>
    <p:sldId id="517" r:id="rId62"/>
    <p:sldId id="518" r:id="rId63"/>
    <p:sldId id="519" r:id="rId64"/>
    <p:sldId id="520" r:id="rId65"/>
    <p:sldId id="521" r:id="rId66"/>
    <p:sldId id="816" r:id="rId67"/>
    <p:sldId id="535" r:id="rId68"/>
    <p:sldId id="532" r:id="rId69"/>
    <p:sldId id="533" r:id="rId70"/>
    <p:sldId id="534" r:id="rId71"/>
    <p:sldId id="536" r:id="rId72"/>
    <p:sldId id="539" r:id="rId73"/>
    <p:sldId id="540" r:id="rId74"/>
    <p:sldId id="526" r:id="rId75"/>
    <p:sldId id="538" r:id="rId76"/>
    <p:sldId id="550" r:id="rId77"/>
    <p:sldId id="551" r:id="rId78"/>
    <p:sldId id="537" r:id="rId79"/>
    <p:sldId id="541" r:id="rId80"/>
    <p:sldId id="542" r:id="rId81"/>
    <p:sldId id="543" r:id="rId82"/>
    <p:sldId id="544" r:id="rId83"/>
    <p:sldId id="545" r:id="rId84"/>
    <p:sldId id="546" r:id="rId85"/>
    <p:sldId id="547" r:id="rId86"/>
    <p:sldId id="548" r:id="rId87"/>
    <p:sldId id="549" r:id="rId88"/>
    <p:sldId id="817" r:id="rId89"/>
    <p:sldId id="554" r:id="rId90"/>
    <p:sldId id="556" r:id="rId91"/>
    <p:sldId id="555" r:id="rId92"/>
    <p:sldId id="557" r:id="rId93"/>
    <p:sldId id="558" r:id="rId94"/>
    <p:sldId id="559" r:id="rId95"/>
    <p:sldId id="560" r:id="rId96"/>
    <p:sldId id="561" r:id="rId97"/>
    <p:sldId id="562" r:id="rId98"/>
    <p:sldId id="818" r:id="rId99"/>
    <p:sldId id="819" r:id="rId100"/>
    <p:sldId id="820" r:id="rId101"/>
    <p:sldId id="329" r:id="rId102"/>
    <p:sldId id="469" r:id="rId103"/>
    <p:sldId id="821" r:id="rId104"/>
    <p:sldId id="822" r:id="rId105"/>
    <p:sldId id="569" r:id="rId106"/>
    <p:sldId id="578" r:id="rId107"/>
    <p:sldId id="579" r:id="rId108"/>
    <p:sldId id="580" r:id="rId109"/>
    <p:sldId id="823" r:id="rId110"/>
    <p:sldId id="824" r:id="rId111"/>
    <p:sldId id="456"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8FFF"/>
    <a:srgbClr val="0000FF"/>
    <a:srgbClr val="FF9B9B"/>
    <a:srgbClr val="4472C4"/>
    <a:srgbClr val="ECFFE5"/>
    <a:srgbClr val="33CC33"/>
    <a:srgbClr val="DFA6C1"/>
    <a:srgbClr val="BA2169"/>
    <a:srgbClr val="D491A8"/>
    <a:srgbClr val="FEFF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03" autoAdjust="0"/>
    <p:restoredTop sz="75676" autoAdjust="0"/>
  </p:normalViewPr>
  <p:slideViewPr>
    <p:cSldViewPr snapToGrid="0">
      <p:cViewPr varScale="1">
        <p:scale>
          <a:sx n="86" d="100"/>
          <a:sy n="86" d="100"/>
        </p:scale>
        <p:origin x="1236" y="90"/>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2988" y="84"/>
      </p:cViewPr>
      <p:guideLst/>
    </p:cSldViewPr>
  </p:notesViewPr>
  <p:gridSpacing cx="38100" cy="381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oleObject" Target="file:///D:\Google_Drive\UWindsor\Course\COMP2650\Semester\F2020_Hossein%20Fani\Addition_Complex\Running_Tim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ysClr val="windowText" lastClr="000000"/>
                </a:solidFill>
                <a:latin typeface="cmtt10" panose="020B0500000000000000" pitchFamily="34" charset="0"/>
                <a:ea typeface="+mn-ea"/>
                <a:cs typeface="+mn-cs"/>
              </a:defRPr>
            </a:pPr>
            <a:r>
              <a:rPr lang="en-US" sz="3200" dirty="0">
                <a:solidFill>
                  <a:schemeClr val="bg1"/>
                </a:solidFill>
              </a:rPr>
              <a:t>Addition Running Time</a:t>
            </a:r>
          </a:p>
        </c:rich>
      </c:tx>
      <c:layout>
        <c:manualLayout>
          <c:xMode val="edge"/>
          <c:yMode val="edge"/>
          <c:x val="0.23643743482981397"/>
          <c:y val="6.6258698023873908E-2"/>
        </c:manualLayout>
      </c:layout>
      <c:overlay val="0"/>
      <c:spPr>
        <a:noFill/>
        <a:ln>
          <a:noFill/>
        </a:ln>
        <a:effectLst/>
      </c:spPr>
      <c:txPr>
        <a:bodyPr rot="0" spcFirstLastPara="1" vertOverflow="ellipsis" vert="horz" wrap="square" anchor="ctr" anchorCtr="1"/>
        <a:lstStyle/>
        <a:p>
          <a:pPr>
            <a:defRPr sz="3200" b="0" i="0" u="none" strike="noStrike" kern="1200" spc="0" baseline="0">
              <a:solidFill>
                <a:sysClr val="windowText" lastClr="000000"/>
              </a:solidFill>
              <a:latin typeface="cmtt10" panose="020B0500000000000000" pitchFamily="34" charset="0"/>
              <a:ea typeface="+mn-ea"/>
              <a:cs typeface="+mn-cs"/>
            </a:defRPr>
          </a:pPr>
          <a:endParaRPr lang="en-US"/>
        </a:p>
      </c:txPr>
    </c:title>
    <c:autoTitleDeleted val="0"/>
    <c:plotArea>
      <c:layout>
        <c:manualLayout>
          <c:layoutTarget val="inner"/>
          <c:xMode val="edge"/>
          <c:yMode val="edge"/>
          <c:x val="0.17801618547681539"/>
          <c:y val="0.13061806147969249"/>
          <c:w val="0.79142825896762903"/>
          <c:h val="0.58203703936440199"/>
        </c:manualLayout>
      </c:layout>
      <c:scatterChart>
        <c:scatterStyle val="smoothMarker"/>
        <c:varyColors val="0"/>
        <c:ser>
          <c:idx val="0"/>
          <c:order val="0"/>
          <c:spPr>
            <a:ln w="19050" cap="rnd">
              <a:noFill/>
              <a:round/>
            </a:ln>
            <a:effectLst/>
          </c:spPr>
          <c:marker>
            <c:symbol val="circle"/>
            <c:size val="12"/>
            <c:spPr>
              <a:noFill/>
              <a:ln w="25400">
                <a:solidFill>
                  <a:schemeClr val="accent1"/>
                </a:solidFill>
              </a:ln>
              <a:effectLst/>
            </c:spPr>
          </c:marker>
          <c:xVal>
            <c:numRef>
              <c:f>Sheet1!$A$1:$A$21</c:f>
              <c:numCache>
                <c:formatCode>General</c:formatCode>
                <c:ptCount val="21"/>
                <c:pt idx="0">
                  <c:v>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xVal>
          <c:yVal>
            <c:numRef>
              <c:f>Sheet1!$B$1:$B$21</c:f>
              <c:numCache>
                <c:formatCode>General</c:formatCode>
                <c:ptCount val="21"/>
                <c:pt idx="0">
                  <c:v>0</c:v>
                </c:pt>
                <c:pt idx="1">
                  <c:v>9.4E-2</c:v>
                </c:pt>
                <c:pt idx="2">
                  <c:v>0.17199999999999999</c:v>
                </c:pt>
                <c:pt idx="3">
                  <c:v>0.25</c:v>
                </c:pt>
                <c:pt idx="4">
                  <c:v>0.32800000000000001</c:v>
                </c:pt>
                <c:pt idx="5">
                  <c:v>0.40600000000000003</c:v>
                </c:pt>
                <c:pt idx="6">
                  <c:v>0.5</c:v>
                </c:pt>
                <c:pt idx="7">
                  <c:v>0.59399999999999997</c:v>
                </c:pt>
                <c:pt idx="8">
                  <c:v>0.65600000000000003</c:v>
                </c:pt>
                <c:pt idx="9">
                  <c:v>0.73499999999999999</c:v>
                </c:pt>
                <c:pt idx="10">
                  <c:v>0.82799999999999996</c:v>
                </c:pt>
                <c:pt idx="11">
                  <c:v>0.90600000000000003</c:v>
                </c:pt>
                <c:pt idx="12">
                  <c:v>1</c:v>
                </c:pt>
                <c:pt idx="13">
                  <c:v>1.0780000000000001</c:v>
                </c:pt>
                <c:pt idx="14">
                  <c:v>1.1559999999999999</c:v>
                </c:pt>
                <c:pt idx="15">
                  <c:v>1.25</c:v>
                </c:pt>
                <c:pt idx="16">
                  <c:v>1.375</c:v>
                </c:pt>
                <c:pt idx="17">
                  <c:v>1.4219999999999999</c:v>
                </c:pt>
                <c:pt idx="18">
                  <c:v>1.516</c:v>
                </c:pt>
                <c:pt idx="19">
                  <c:v>1.641</c:v>
                </c:pt>
                <c:pt idx="20">
                  <c:v>1.6870000000000001</c:v>
                </c:pt>
              </c:numCache>
            </c:numRef>
          </c:yVal>
          <c:smooth val="1"/>
          <c:extLst>
            <c:ext xmlns:c16="http://schemas.microsoft.com/office/drawing/2014/chart" uri="{C3380CC4-5D6E-409C-BE32-E72D297353CC}">
              <c16:uniqueId val="{00000000-C3F0-4A0C-9E31-B15E8095E4C0}"/>
            </c:ext>
          </c:extLst>
        </c:ser>
        <c:dLbls>
          <c:showLegendKey val="0"/>
          <c:showVal val="0"/>
          <c:showCatName val="0"/>
          <c:showSerName val="0"/>
          <c:showPercent val="0"/>
          <c:showBubbleSize val="0"/>
        </c:dLbls>
        <c:axId val="1825031519"/>
        <c:axId val="1826261663"/>
      </c:scatterChart>
      <c:valAx>
        <c:axId val="1825031519"/>
        <c:scaling>
          <c:orientation val="minMax"/>
          <c:max val="1000"/>
        </c:scaling>
        <c:delete val="0"/>
        <c:axPos val="b"/>
        <c:majorGridlines>
          <c:spPr>
            <a:ln w="9525" cap="flat" cmpd="sng" algn="ctr">
              <a:solidFill>
                <a:schemeClr val="bg1"/>
              </a:solidFill>
              <a:round/>
            </a:ln>
            <a:effectLst/>
          </c:spPr>
        </c:majorGridlines>
        <c:title>
          <c:tx>
            <c:rich>
              <a:bodyPr rot="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r>
                  <a:rPr lang="en-US" sz="3200">
                    <a:solidFill>
                      <a:schemeClr val="bg1"/>
                    </a:solidFill>
                  </a:rPr>
                  <a:t>Number of</a:t>
                </a:r>
                <a:r>
                  <a:rPr lang="en-US" sz="3200" baseline="0">
                    <a:solidFill>
                      <a:schemeClr val="bg1"/>
                    </a:solidFill>
                  </a:rPr>
                  <a:t> Addition</a:t>
                </a:r>
                <a:endParaRPr lang="en-US" sz="3200">
                  <a:solidFill>
                    <a:schemeClr val="bg1"/>
                  </a:solidFill>
                </a:endParaRPr>
              </a:p>
            </c:rich>
          </c:tx>
          <c:layout>
            <c:manualLayout>
              <c:xMode val="edge"/>
              <c:yMode val="edge"/>
              <c:x val="0.30871094715795278"/>
              <c:y val="0.82385143914240111"/>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endParaRPr lang="en-US"/>
            </a:p>
          </c:txPr>
        </c:title>
        <c:numFmt formatCode="General" sourceLinked="1"/>
        <c:majorTickMark val="in"/>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2400" b="0" i="0" u="none" strike="noStrike" kern="1200" baseline="0">
                <a:solidFill>
                  <a:schemeClr val="bg1"/>
                </a:solidFill>
                <a:latin typeface="cmtt10" panose="020B0500000000000000" pitchFamily="34" charset="0"/>
                <a:ea typeface="+mn-ea"/>
                <a:cs typeface="+mn-cs"/>
              </a:defRPr>
            </a:pPr>
            <a:endParaRPr lang="en-US"/>
          </a:p>
        </c:txPr>
        <c:crossAx val="1826261663"/>
        <c:crosses val="autoZero"/>
        <c:crossBetween val="midCat"/>
        <c:majorUnit val="100"/>
      </c:valAx>
      <c:valAx>
        <c:axId val="1826261663"/>
        <c:scaling>
          <c:orientation val="minMax"/>
          <c:max val="2"/>
          <c:min val="0"/>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r>
                  <a:rPr lang="en-US" sz="3200">
                    <a:solidFill>
                      <a:schemeClr val="bg1"/>
                    </a:solidFill>
                  </a:rPr>
                  <a:t>Second</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endParaRPr lang="en-US"/>
            </a:p>
          </c:txPr>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bg1"/>
                </a:solidFill>
                <a:latin typeface="cmtt10" panose="020B0500000000000000" pitchFamily="34" charset="0"/>
                <a:ea typeface="+mn-ea"/>
                <a:cs typeface="+mn-cs"/>
              </a:defRPr>
            </a:pPr>
            <a:endParaRPr lang="en-US"/>
          </a:p>
        </c:txPr>
        <c:crossAx val="1825031519"/>
        <c:crosses val="autoZero"/>
        <c:crossBetween val="midCat"/>
      </c:valAx>
      <c:spPr>
        <a:solidFill>
          <a:schemeClr val="bg1">
            <a:lumMod val="95000"/>
          </a:schemeClr>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ysClr val="windowText" lastClr="000000"/>
          </a:solidFill>
          <a:latin typeface="cmtt10" panose="020B0500000000000000"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758F94-209C-485E-B5CE-6CBC1DDFB5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E8947F-E1CA-4D8A-BA67-13690B1DB1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12744-EA0A-4E04-BFFF-EBFCCC5E88E1}" type="datetimeFigureOut">
              <a:rPr lang="en-US" smtClean="0"/>
              <a:t>9/15/2020</a:t>
            </a:fld>
            <a:endParaRPr lang="en-US"/>
          </a:p>
        </p:txBody>
      </p:sp>
      <p:sp>
        <p:nvSpPr>
          <p:cNvPr id="4" name="Footer Placeholder 3">
            <a:extLst>
              <a:ext uri="{FF2B5EF4-FFF2-40B4-BE49-F238E27FC236}">
                <a16:creationId xmlns:a16="http://schemas.microsoft.com/office/drawing/2014/main" id="{FF262BC8-A9CC-40BE-8E43-7DA6428A8D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F67E61-C66E-40D6-A1CB-E53614F8F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BF8A1D-5482-4D15-922E-41DAC8A49809}" type="slidenum">
              <a:rPr lang="en-US" smtClean="0"/>
              <a:t>‹#›</a:t>
            </a:fld>
            <a:endParaRPr lang="en-US"/>
          </a:p>
        </p:txBody>
      </p:sp>
    </p:spTree>
    <p:extLst>
      <p:ext uri="{BB962C8B-B14F-4D97-AF65-F5344CB8AC3E}">
        <p14:creationId xmlns:p14="http://schemas.microsoft.com/office/powerpoint/2010/main" val="447257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0A58E-4416-4CC6-AE61-85B1EFE80A61}" type="datetimeFigureOut">
              <a:rPr lang="en-US" smtClean="0"/>
              <a:t>9/15/2020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4A3E8-9AFD-4626-AE13-AF0B377EFFE6}" type="slidenum">
              <a:rPr lang="en-US" smtClean="0"/>
              <a:t>‹#›</a:t>
            </a:fld>
            <a:endParaRPr lang="en-US"/>
          </a:p>
        </p:txBody>
      </p:sp>
    </p:spTree>
    <p:extLst>
      <p:ext uri="{BB962C8B-B14F-4D97-AF65-F5344CB8AC3E}">
        <p14:creationId xmlns:p14="http://schemas.microsoft.com/office/powerpoint/2010/main" val="278156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ubblesite.org/contents/news-releases/2014/news-2014-27.html"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www.stsci.edu/" TargetMode="External"/><Relationship Id="rId5" Type="http://schemas.openxmlformats.org/officeDocument/2006/relationships/hyperlink" Target="http://www.spacetelescope.org/" TargetMode="External"/><Relationship Id="rId4" Type="http://schemas.openxmlformats.org/officeDocument/2006/relationships/hyperlink" Target="http://www.nasa.gov/"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4ZQJjXGr1Gw"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ubblesite.org/contents/news-releases/2014/news-2014-27.htm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www.stsci.edu/" TargetMode="External"/><Relationship Id="rId5" Type="http://schemas.openxmlformats.org/officeDocument/2006/relationships/hyperlink" Target="http://www.spacetelescope.org/" TargetMode="External"/><Relationship Id="rId4" Type="http://schemas.openxmlformats.org/officeDocument/2006/relationships/hyperlink" Target="http://www.nasa.gov/"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nasa.gov/"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www.stsci.edu/" TargetMode="External"/><Relationship Id="rId4" Type="http://schemas.openxmlformats.org/officeDocument/2006/relationships/hyperlink" Target="http://www.spacetelescope.or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hfani.myweb.cs.uwindsor.ca/"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hfani.myweb.cs.uwindsor.ca/"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https://hubblesite.org/contents/news-releases/2014/news-2014-27.html</a:t>
            </a:r>
            <a:endParaRPr lang="en-US" dirty="0"/>
          </a:p>
          <a:p>
            <a:endParaRPr lang="en-US" sz="1200" b="1" i="0" kern="1200" cap="all"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Astronomers using the Hubble Space Telescope have assembled a comprehensive picture of the evolving universe – among the most colorful deep space images ever captured by the 24-year-old telescope. This study, which includes ultraviolet light, provides the missing link in star formation.</a:t>
            </a:r>
          </a:p>
          <a:p>
            <a:endParaRPr lang="en-US" sz="1200" b="1" i="0" kern="1200" cap="all" dirty="0">
              <a:solidFill>
                <a:schemeClr val="tx1"/>
              </a:solidFill>
              <a:effectLst/>
              <a:latin typeface="+mn-lt"/>
              <a:ea typeface="+mn-ea"/>
              <a:cs typeface="+mn-cs"/>
            </a:endParaRPr>
          </a:p>
          <a:p>
            <a:r>
              <a:rPr lang="en-US" sz="1200" b="1" i="0" kern="1200" cap="all" dirty="0" err="1">
                <a:solidFill>
                  <a:schemeClr val="tx1"/>
                </a:solidFill>
                <a:effectLst/>
                <a:latin typeface="+mn-lt"/>
                <a:ea typeface="+mn-ea"/>
                <a:cs typeface="+mn-cs"/>
              </a:rPr>
              <a:t>CREDITS:</a:t>
            </a:r>
            <a:r>
              <a:rPr lang="en-US" sz="1200" b="0" i="0" kern="1200" dirty="0" err="1">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R. Windhorst (Arizona State University),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Science: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P. </a:t>
            </a:r>
            <a:r>
              <a:rPr lang="en-US" sz="1200" b="0" i="0" kern="1200" dirty="0" err="1">
                <a:solidFill>
                  <a:schemeClr val="tx1"/>
                </a:solidFill>
                <a:effectLst/>
                <a:latin typeface="+mn-lt"/>
                <a:ea typeface="+mn-ea"/>
                <a:cs typeface="+mn-cs"/>
              </a:rPr>
              <a:t>Kurczynski</a:t>
            </a:r>
            <a:r>
              <a:rPr lang="en-US" sz="1200" b="0" i="0" kern="1200" dirty="0">
                <a:solidFill>
                  <a:schemeClr val="tx1"/>
                </a:solidFill>
                <a:effectLst/>
                <a:latin typeface="+mn-lt"/>
                <a:ea typeface="+mn-ea"/>
                <a:cs typeface="+mn-cs"/>
              </a:rPr>
              <a:t> (Rutgers University), N. Bond (Goddard Space Flight Center), E. Soto (Catholic University), N. </a:t>
            </a:r>
            <a:r>
              <a:rPr lang="en-US" sz="1200" b="0" i="0" kern="1200" dirty="0" err="1">
                <a:solidFill>
                  <a:schemeClr val="tx1"/>
                </a:solidFill>
                <a:effectLst/>
                <a:latin typeface="+mn-lt"/>
                <a:ea typeface="+mn-ea"/>
                <a:cs typeface="+mn-cs"/>
              </a:rPr>
              <a:t>Grogin</a:t>
            </a:r>
            <a:r>
              <a:rPr lang="en-US" sz="1200" b="0" i="0" kern="1200" dirty="0">
                <a:solidFill>
                  <a:schemeClr val="tx1"/>
                </a:solidFill>
                <a:effectLst/>
                <a:latin typeface="+mn-lt"/>
                <a:ea typeface="+mn-ea"/>
                <a:cs typeface="+mn-cs"/>
              </a:rPr>
              <a:t> and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Atek</a:t>
            </a:r>
            <a:r>
              <a:rPr lang="en-US" sz="1200" b="0" i="0" kern="1200" dirty="0">
                <a:solidFill>
                  <a:schemeClr val="tx1"/>
                </a:solidFill>
                <a:effectLst/>
                <a:latin typeface="+mn-lt"/>
                <a:ea typeface="+mn-ea"/>
                <a:cs typeface="+mn-cs"/>
              </a:rPr>
              <a:t> (École Polytechnique </a:t>
            </a:r>
            <a:r>
              <a:rPr lang="en-US" sz="1200" b="0" i="0" kern="1200" dirty="0" err="1">
                <a:solidFill>
                  <a:schemeClr val="tx1"/>
                </a:solidFill>
                <a:effectLst/>
                <a:latin typeface="+mn-lt"/>
                <a:ea typeface="+mn-ea"/>
                <a:cs typeface="+mn-cs"/>
              </a:rPr>
              <a:t>Fédérale</a:t>
            </a:r>
            <a:r>
              <a:rPr lang="en-US" sz="1200" b="0" i="0" kern="1200" dirty="0">
                <a:solidFill>
                  <a:schemeClr val="tx1"/>
                </a:solidFill>
                <a:effectLst/>
                <a:latin typeface="+mn-lt"/>
                <a:ea typeface="+mn-ea"/>
                <a:cs typeface="+mn-cs"/>
              </a:rPr>
              <a:t> de Lausanne, Switzerland), T. Brown and D. Coe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J. Colbert and Y. Dai (IPAC/Caltech), H. Ferguson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S. Finkelstein (University of Texas, Austin), J. Gardner (Goddard Space Flight Center), E. </a:t>
            </a:r>
            <a:r>
              <a:rPr lang="en-US" sz="1200" b="0" i="0" kern="1200" dirty="0" err="1">
                <a:solidFill>
                  <a:schemeClr val="tx1"/>
                </a:solidFill>
                <a:effectLst/>
                <a:latin typeface="+mn-lt"/>
                <a:ea typeface="+mn-ea"/>
                <a:cs typeface="+mn-cs"/>
              </a:rPr>
              <a:t>Gawiser</a:t>
            </a:r>
            <a:r>
              <a:rPr lang="en-US" sz="1200" b="0" i="0" kern="1200" dirty="0">
                <a:solidFill>
                  <a:schemeClr val="tx1"/>
                </a:solidFill>
                <a:effectLst/>
                <a:latin typeface="+mn-lt"/>
                <a:ea typeface="+mn-ea"/>
                <a:cs typeface="+mn-cs"/>
              </a:rPr>
              <a:t> (Rutgers University), M. </a:t>
            </a:r>
            <a:r>
              <a:rPr lang="en-US" sz="1200" b="0" i="0" kern="1200" dirty="0" err="1">
                <a:solidFill>
                  <a:schemeClr val="tx1"/>
                </a:solidFill>
                <a:effectLst/>
                <a:latin typeface="+mn-lt"/>
                <a:ea typeface="+mn-ea"/>
                <a:cs typeface="+mn-cs"/>
              </a:rPr>
              <a:t>Giavalisco</a:t>
            </a:r>
            <a:r>
              <a:rPr lang="en-US" sz="1200" b="0" i="0" kern="1200" dirty="0">
                <a:solidFill>
                  <a:schemeClr val="tx1"/>
                </a:solidFill>
                <a:effectLst/>
                <a:latin typeface="+mn-lt"/>
                <a:ea typeface="+mn-ea"/>
                <a:cs typeface="+mn-cs"/>
              </a:rPr>
              <a:t> (University of Massachusetts, Amherst), C. </a:t>
            </a:r>
            <a:r>
              <a:rPr lang="en-US" sz="1200" b="0" i="0" kern="1200" dirty="0" err="1">
                <a:solidFill>
                  <a:schemeClr val="tx1"/>
                </a:solidFill>
                <a:effectLst/>
                <a:latin typeface="+mn-lt"/>
                <a:ea typeface="+mn-ea"/>
                <a:cs typeface="+mn-cs"/>
              </a:rPr>
              <a:t>Gronwall</a:t>
            </a:r>
            <a:r>
              <a:rPr lang="en-US" sz="1200" b="0" i="0" kern="1200" dirty="0">
                <a:solidFill>
                  <a:schemeClr val="tx1"/>
                </a:solidFill>
                <a:effectLst/>
                <a:latin typeface="+mn-lt"/>
                <a:ea typeface="+mn-ea"/>
                <a:cs typeface="+mn-cs"/>
              </a:rPr>
              <a:t> (Penn State University), D. </a:t>
            </a:r>
            <a:r>
              <a:rPr lang="en-US" sz="1200" b="0" i="0" kern="1200" dirty="0" err="1">
                <a:solidFill>
                  <a:schemeClr val="tx1"/>
                </a:solidFill>
                <a:effectLst/>
                <a:latin typeface="+mn-lt"/>
                <a:ea typeface="+mn-ea"/>
                <a:cs typeface="+mn-cs"/>
              </a:rPr>
              <a:t>Hanish</a:t>
            </a:r>
            <a:r>
              <a:rPr lang="en-US" sz="1200" b="0" i="0" kern="1200" dirty="0">
                <a:solidFill>
                  <a:schemeClr val="tx1"/>
                </a:solidFill>
                <a:effectLst/>
                <a:latin typeface="+mn-lt"/>
                <a:ea typeface="+mn-ea"/>
                <a:cs typeface="+mn-cs"/>
              </a:rPr>
              <a:t> (IPAC/Caltech), K.-S. Lee (Purdue University),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D. De Mello (Catholic University), S. </a:t>
            </a:r>
            <a:r>
              <a:rPr lang="en-US" sz="1200" b="0" i="0" kern="1200" dirty="0" err="1">
                <a:solidFill>
                  <a:schemeClr val="tx1"/>
                </a:solidFill>
                <a:effectLst/>
                <a:latin typeface="+mn-lt"/>
                <a:ea typeface="+mn-ea"/>
                <a:cs typeface="+mn-cs"/>
              </a:rPr>
              <a:t>Ravindranath</a:t>
            </a:r>
            <a:r>
              <a:rPr lang="en-US" sz="1200" b="0" i="0" kern="1200" dirty="0">
                <a:solidFill>
                  <a:schemeClr val="tx1"/>
                </a:solidFill>
                <a:effectLst/>
                <a:latin typeface="+mn-lt"/>
                <a:ea typeface="+mn-ea"/>
                <a:cs typeface="+mn-cs"/>
              </a:rPr>
              <a:t> and R. Ryan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B. </a:t>
            </a:r>
            <a:r>
              <a:rPr lang="en-US" sz="1200" b="0" i="0" kern="1200" dirty="0" err="1">
                <a:solidFill>
                  <a:schemeClr val="tx1"/>
                </a:solidFill>
                <a:effectLst/>
                <a:latin typeface="+mn-lt"/>
                <a:ea typeface="+mn-ea"/>
                <a:cs typeface="+mn-cs"/>
              </a:rPr>
              <a:t>Siana</a:t>
            </a:r>
            <a:r>
              <a:rPr lang="en-US" sz="1200" b="0" i="0" kern="1200" dirty="0">
                <a:solidFill>
                  <a:schemeClr val="tx1"/>
                </a:solidFill>
                <a:effectLst/>
                <a:latin typeface="+mn-lt"/>
                <a:ea typeface="+mn-ea"/>
                <a:cs typeface="+mn-cs"/>
              </a:rPr>
              <a:t> (University of California, Riverside), C. </a:t>
            </a:r>
            <a:r>
              <a:rPr lang="en-US" sz="1200" b="0" i="0" kern="1200" dirty="0" err="1">
                <a:solidFill>
                  <a:schemeClr val="tx1"/>
                </a:solidFill>
                <a:effectLst/>
                <a:latin typeface="+mn-lt"/>
                <a:ea typeface="+mn-ea"/>
                <a:cs typeface="+mn-cs"/>
              </a:rPr>
              <a:t>Scarlata</a:t>
            </a:r>
            <a:r>
              <a:rPr lang="en-US" sz="1200" b="0" i="0" kern="1200" dirty="0">
                <a:solidFill>
                  <a:schemeClr val="tx1"/>
                </a:solidFill>
                <a:effectLst/>
                <a:latin typeface="+mn-lt"/>
                <a:ea typeface="+mn-ea"/>
                <a:cs typeface="+mn-cs"/>
              </a:rPr>
              <a:t> (University of Minnesota, Minneapolis), E. </a:t>
            </a:r>
            <a:r>
              <a:rPr lang="en-US" sz="1200" b="0" i="0" kern="1200" dirty="0" err="1">
                <a:solidFill>
                  <a:schemeClr val="tx1"/>
                </a:solidFill>
                <a:effectLst/>
                <a:latin typeface="+mn-lt"/>
                <a:ea typeface="+mn-ea"/>
                <a:cs typeface="+mn-cs"/>
              </a:rPr>
              <a:t>Voyer</a:t>
            </a:r>
            <a:r>
              <a:rPr lang="en-US" sz="1200" b="0" i="0" kern="1200" dirty="0">
                <a:solidFill>
                  <a:schemeClr val="tx1"/>
                </a:solidFill>
                <a:effectLst/>
                <a:latin typeface="+mn-lt"/>
                <a:ea typeface="+mn-ea"/>
                <a:cs typeface="+mn-cs"/>
              </a:rPr>
              <a:t> (CNRS, Marseille), and R. Windhorst (Arizona State University)</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1</a:t>
            </a:fld>
            <a:endParaRPr lang="en-US"/>
          </a:p>
        </p:txBody>
      </p:sp>
    </p:spTree>
    <p:extLst>
      <p:ext uri="{BB962C8B-B14F-4D97-AF65-F5344CB8AC3E}">
        <p14:creationId xmlns:p14="http://schemas.microsoft.com/office/powerpoint/2010/main" val="802818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19FDD-BE0C-4025-9949-8151BDE55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06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11</a:t>
            </a:fld>
            <a:endParaRPr lang="en-US"/>
          </a:p>
        </p:txBody>
      </p:sp>
    </p:spTree>
    <p:extLst>
      <p:ext uri="{BB962C8B-B14F-4D97-AF65-F5344CB8AC3E}">
        <p14:creationId xmlns:p14="http://schemas.microsoft.com/office/powerpoint/2010/main" val="106534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https://www.youtube.com/watch?v=4ZQJjXGr1Gw</a:t>
            </a:r>
            <a:endParaRPr lang="en-US" dirty="0"/>
          </a:p>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12</a:t>
            </a:fld>
            <a:endParaRPr lang="en-US"/>
          </a:p>
        </p:txBody>
      </p:sp>
    </p:spTree>
    <p:extLst>
      <p:ext uri="{BB962C8B-B14F-4D97-AF65-F5344CB8AC3E}">
        <p14:creationId xmlns:p14="http://schemas.microsoft.com/office/powerpoint/2010/main" val="3446744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19</a:t>
            </a:fld>
            <a:endParaRPr lang="en-US"/>
          </a:p>
        </p:txBody>
      </p:sp>
    </p:spTree>
    <p:extLst>
      <p:ext uri="{BB962C8B-B14F-4D97-AF65-F5344CB8AC3E}">
        <p14:creationId xmlns:p14="http://schemas.microsoft.com/office/powerpoint/2010/main" val="1218808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23</a:t>
            </a:fld>
            <a:endParaRPr lang="en-US"/>
          </a:p>
        </p:txBody>
      </p:sp>
    </p:spTree>
    <p:extLst>
      <p:ext uri="{BB962C8B-B14F-4D97-AF65-F5344CB8AC3E}">
        <p14:creationId xmlns:p14="http://schemas.microsoft.com/office/powerpoint/2010/main" val="2551992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202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419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26</a:t>
            </a:fld>
            <a:endParaRPr lang="en-US"/>
          </a:p>
        </p:txBody>
      </p:sp>
    </p:spTree>
    <p:extLst>
      <p:ext uri="{BB962C8B-B14F-4D97-AF65-F5344CB8AC3E}">
        <p14:creationId xmlns:p14="http://schemas.microsoft.com/office/powerpoint/2010/main" val="3060272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27</a:t>
            </a:fld>
            <a:endParaRPr lang="en-US"/>
          </a:p>
        </p:txBody>
      </p:sp>
    </p:spTree>
    <p:extLst>
      <p:ext uri="{BB962C8B-B14F-4D97-AF65-F5344CB8AC3E}">
        <p14:creationId xmlns:p14="http://schemas.microsoft.com/office/powerpoint/2010/main" val="3846287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28</a:t>
            </a:fld>
            <a:endParaRPr lang="en-US"/>
          </a:p>
        </p:txBody>
      </p:sp>
    </p:spTree>
    <p:extLst>
      <p:ext uri="{BB962C8B-B14F-4D97-AF65-F5344CB8AC3E}">
        <p14:creationId xmlns:p14="http://schemas.microsoft.com/office/powerpoint/2010/main" val="40979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https://hubblesite.org/contents/news-releases/2014/news-2014-27.html</a:t>
            </a:r>
            <a:endParaRPr lang="en-US" dirty="0"/>
          </a:p>
          <a:p>
            <a:r>
              <a:rPr lang="en-US" sz="1200" b="1" i="0" kern="1200" cap="all" dirty="0" err="1">
                <a:solidFill>
                  <a:schemeClr val="tx1"/>
                </a:solidFill>
                <a:effectLst/>
                <a:latin typeface="+mn-lt"/>
                <a:ea typeface="+mn-ea"/>
                <a:cs typeface="+mn-cs"/>
              </a:rPr>
              <a:t>CREDITS:</a:t>
            </a:r>
            <a:r>
              <a:rPr lang="en-US" sz="1200" b="0" i="0" kern="1200" dirty="0" err="1">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R. Windhorst (Arizona State University),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Science: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P. </a:t>
            </a:r>
            <a:r>
              <a:rPr lang="en-US" sz="1200" b="0" i="0" kern="1200" dirty="0" err="1">
                <a:solidFill>
                  <a:schemeClr val="tx1"/>
                </a:solidFill>
                <a:effectLst/>
                <a:latin typeface="+mn-lt"/>
                <a:ea typeface="+mn-ea"/>
                <a:cs typeface="+mn-cs"/>
              </a:rPr>
              <a:t>Kurczynski</a:t>
            </a:r>
            <a:r>
              <a:rPr lang="en-US" sz="1200" b="0" i="0" kern="1200" dirty="0">
                <a:solidFill>
                  <a:schemeClr val="tx1"/>
                </a:solidFill>
                <a:effectLst/>
                <a:latin typeface="+mn-lt"/>
                <a:ea typeface="+mn-ea"/>
                <a:cs typeface="+mn-cs"/>
              </a:rPr>
              <a:t> (Rutgers University), N. Bond (Goddard Space Flight Center), E. Soto (Catholic University), N. </a:t>
            </a:r>
            <a:r>
              <a:rPr lang="en-US" sz="1200" b="0" i="0" kern="1200" dirty="0" err="1">
                <a:solidFill>
                  <a:schemeClr val="tx1"/>
                </a:solidFill>
                <a:effectLst/>
                <a:latin typeface="+mn-lt"/>
                <a:ea typeface="+mn-ea"/>
                <a:cs typeface="+mn-cs"/>
              </a:rPr>
              <a:t>Grogin</a:t>
            </a:r>
            <a:r>
              <a:rPr lang="en-US" sz="1200" b="0" i="0" kern="1200" dirty="0">
                <a:solidFill>
                  <a:schemeClr val="tx1"/>
                </a:solidFill>
                <a:effectLst/>
                <a:latin typeface="+mn-lt"/>
                <a:ea typeface="+mn-ea"/>
                <a:cs typeface="+mn-cs"/>
              </a:rPr>
              <a:t> and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Atek</a:t>
            </a:r>
            <a:r>
              <a:rPr lang="en-US" sz="1200" b="0" i="0" kern="1200" dirty="0">
                <a:solidFill>
                  <a:schemeClr val="tx1"/>
                </a:solidFill>
                <a:effectLst/>
                <a:latin typeface="+mn-lt"/>
                <a:ea typeface="+mn-ea"/>
                <a:cs typeface="+mn-cs"/>
              </a:rPr>
              <a:t> (École Polytechnique </a:t>
            </a:r>
            <a:r>
              <a:rPr lang="en-US" sz="1200" b="0" i="0" kern="1200" dirty="0" err="1">
                <a:solidFill>
                  <a:schemeClr val="tx1"/>
                </a:solidFill>
                <a:effectLst/>
                <a:latin typeface="+mn-lt"/>
                <a:ea typeface="+mn-ea"/>
                <a:cs typeface="+mn-cs"/>
              </a:rPr>
              <a:t>Fédérale</a:t>
            </a:r>
            <a:r>
              <a:rPr lang="en-US" sz="1200" b="0" i="0" kern="1200" dirty="0">
                <a:solidFill>
                  <a:schemeClr val="tx1"/>
                </a:solidFill>
                <a:effectLst/>
                <a:latin typeface="+mn-lt"/>
                <a:ea typeface="+mn-ea"/>
                <a:cs typeface="+mn-cs"/>
              </a:rPr>
              <a:t> de Lausanne, Switzerland), T. Brown and D. Coe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J. Colbert and Y. Dai (IPAC/Caltech), H. Ferguson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S. Finkelstein (University of Texas, Austin), J. Gardner (Goddard Space Flight Center), E. </a:t>
            </a:r>
            <a:r>
              <a:rPr lang="en-US" sz="1200" b="0" i="0" kern="1200" dirty="0" err="1">
                <a:solidFill>
                  <a:schemeClr val="tx1"/>
                </a:solidFill>
                <a:effectLst/>
                <a:latin typeface="+mn-lt"/>
                <a:ea typeface="+mn-ea"/>
                <a:cs typeface="+mn-cs"/>
              </a:rPr>
              <a:t>Gawiser</a:t>
            </a:r>
            <a:r>
              <a:rPr lang="en-US" sz="1200" b="0" i="0" kern="1200" dirty="0">
                <a:solidFill>
                  <a:schemeClr val="tx1"/>
                </a:solidFill>
                <a:effectLst/>
                <a:latin typeface="+mn-lt"/>
                <a:ea typeface="+mn-ea"/>
                <a:cs typeface="+mn-cs"/>
              </a:rPr>
              <a:t> (Rutgers University), M. </a:t>
            </a:r>
            <a:r>
              <a:rPr lang="en-US" sz="1200" b="0" i="0" kern="1200" dirty="0" err="1">
                <a:solidFill>
                  <a:schemeClr val="tx1"/>
                </a:solidFill>
                <a:effectLst/>
                <a:latin typeface="+mn-lt"/>
                <a:ea typeface="+mn-ea"/>
                <a:cs typeface="+mn-cs"/>
              </a:rPr>
              <a:t>Giavalisco</a:t>
            </a:r>
            <a:r>
              <a:rPr lang="en-US" sz="1200" b="0" i="0" kern="1200" dirty="0">
                <a:solidFill>
                  <a:schemeClr val="tx1"/>
                </a:solidFill>
                <a:effectLst/>
                <a:latin typeface="+mn-lt"/>
                <a:ea typeface="+mn-ea"/>
                <a:cs typeface="+mn-cs"/>
              </a:rPr>
              <a:t> (University of Massachusetts, Amherst), C. </a:t>
            </a:r>
            <a:r>
              <a:rPr lang="en-US" sz="1200" b="0" i="0" kern="1200" dirty="0" err="1">
                <a:solidFill>
                  <a:schemeClr val="tx1"/>
                </a:solidFill>
                <a:effectLst/>
                <a:latin typeface="+mn-lt"/>
                <a:ea typeface="+mn-ea"/>
                <a:cs typeface="+mn-cs"/>
              </a:rPr>
              <a:t>Gronwall</a:t>
            </a:r>
            <a:r>
              <a:rPr lang="en-US" sz="1200" b="0" i="0" kern="1200" dirty="0">
                <a:solidFill>
                  <a:schemeClr val="tx1"/>
                </a:solidFill>
                <a:effectLst/>
                <a:latin typeface="+mn-lt"/>
                <a:ea typeface="+mn-ea"/>
                <a:cs typeface="+mn-cs"/>
              </a:rPr>
              <a:t> (Penn State University), D. </a:t>
            </a:r>
            <a:r>
              <a:rPr lang="en-US" sz="1200" b="0" i="0" kern="1200" dirty="0" err="1">
                <a:solidFill>
                  <a:schemeClr val="tx1"/>
                </a:solidFill>
                <a:effectLst/>
                <a:latin typeface="+mn-lt"/>
                <a:ea typeface="+mn-ea"/>
                <a:cs typeface="+mn-cs"/>
              </a:rPr>
              <a:t>Hanish</a:t>
            </a:r>
            <a:r>
              <a:rPr lang="en-US" sz="1200" b="0" i="0" kern="1200" dirty="0">
                <a:solidFill>
                  <a:schemeClr val="tx1"/>
                </a:solidFill>
                <a:effectLst/>
                <a:latin typeface="+mn-lt"/>
                <a:ea typeface="+mn-ea"/>
                <a:cs typeface="+mn-cs"/>
              </a:rPr>
              <a:t> (IPAC/Caltech), K.-S. Lee (Purdue University),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D. De Mello (Catholic University), S. </a:t>
            </a:r>
            <a:r>
              <a:rPr lang="en-US" sz="1200" b="0" i="0" kern="1200" dirty="0" err="1">
                <a:solidFill>
                  <a:schemeClr val="tx1"/>
                </a:solidFill>
                <a:effectLst/>
                <a:latin typeface="+mn-lt"/>
                <a:ea typeface="+mn-ea"/>
                <a:cs typeface="+mn-cs"/>
              </a:rPr>
              <a:t>Ravindranath</a:t>
            </a:r>
            <a:r>
              <a:rPr lang="en-US" sz="1200" b="0" i="0" kern="1200" dirty="0">
                <a:solidFill>
                  <a:schemeClr val="tx1"/>
                </a:solidFill>
                <a:effectLst/>
                <a:latin typeface="+mn-lt"/>
                <a:ea typeface="+mn-ea"/>
                <a:cs typeface="+mn-cs"/>
              </a:rPr>
              <a:t> and R. Ryan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B. </a:t>
            </a:r>
            <a:r>
              <a:rPr lang="en-US" sz="1200" b="0" i="0" kern="1200" dirty="0" err="1">
                <a:solidFill>
                  <a:schemeClr val="tx1"/>
                </a:solidFill>
                <a:effectLst/>
                <a:latin typeface="+mn-lt"/>
                <a:ea typeface="+mn-ea"/>
                <a:cs typeface="+mn-cs"/>
              </a:rPr>
              <a:t>Siana</a:t>
            </a:r>
            <a:r>
              <a:rPr lang="en-US" sz="1200" b="0" i="0" kern="1200" dirty="0">
                <a:solidFill>
                  <a:schemeClr val="tx1"/>
                </a:solidFill>
                <a:effectLst/>
                <a:latin typeface="+mn-lt"/>
                <a:ea typeface="+mn-ea"/>
                <a:cs typeface="+mn-cs"/>
              </a:rPr>
              <a:t> (University of California, Riverside), C. </a:t>
            </a:r>
            <a:r>
              <a:rPr lang="en-US" sz="1200" b="0" i="0" kern="1200" dirty="0" err="1">
                <a:solidFill>
                  <a:schemeClr val="tx1"/>
                </a:solidFill>
                <a:effectLst/>
                <a:latin typeface="+mn-lt"/>
                <a:ea typeface="+mn-ea"/>
                <a:cs typeface="+mn-cs"/>
              </a:rPr>
              <a:t>Scarlata</a:t>
            </a:r>
            <a:r>
              <a:rPr lang="en-US" sz="1200" b="0" i="0" kern="1200" dirty="0">
                <a:solidFill>
                  <a:schemeClr val="tx1"/>
                </a:solidFill>
                <a:effectLst/>
                <a:latin typeface="+mn-lt"/>
                <a:ea typeface="+mn-ea"/>
                <a:cs typeface="+mn-cs"/>
              </a:rPr>
              <a:t> (University of Minnesota, Minneapolis), E. </a:t>
            </a:r>
            <a:r>
              <a:rPr lang="en-US" sz="1200" b="0" i="0" kern="1200" dirty="0" err="1">
                <a:solidFill>
                  <a:schemeClr val="tx1"/>
                </a:solidFill>
                <a:effectLst/>
                <a:latin typeface="+mn-lt"/>
                <a:ea typeface="+mn-ea"/>
                <a:cs typeface="+mn-cs"/>
              </a:rPr>
              <a:t>Voyer</a:t>
            </a:r>
            <a:r>
              <a:rPr lang="en-US" sz="1200" b="0" i="0" kern="1200" dirty="0">
                <a:solidFill>
                  <a:schemeClr val="tx1"/>
                </a:solidFill>
                <a:effectLst/>
                <a:latin typeface="+mn-lt"/>
                <a:ea typeface="+mn-ea"/>
                <a:cs typeface="+mn-cs"/>
              </a:rPr>
              <a:t> (CNRS, Marseille), and R. Windhorst (Arizona State University)</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2</a:t>
            </a:fld>
            <a:endParaRPr lang="en-US"/>
          </a:p>
        </p:txBody>
      </p:sp>
    </p:spTree>
    <p:extLst>
      <p:ext uri="{BB962C8B-B14F-4D97-AF65-F5344CB8AC3E}">
        <p14:creationId xmlns:p14="http://schemas.microsoft.com/office/powerpoint/2010/main" val="1906851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29</a:t>
            </a:fld>
            <a:endParaRPr lang="en-US"/>
          </a:p>
        </p:txBody>
      </p:sp>
    </p:spTree>
    <p:extLst>
      <p:ext uri="{BB962C8B-B14F-4D97-AF65-F5344CB8AC3E}">
        <p14:creationId xmlns:p14="http://schemas.microsoft.com/office/powerpoint/2010/main" val="2649380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099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31</a:t>
            </a:fld>
            <a:endParaRPr lang="en-US"/>
          </a:p>
        </p:txBody>
      </p:sp>
    </p:spTree>
    <p:extLst>
      <p:ext uri="{BB962C8B-B14F-4D97-AF65-F5344CB8AC3E}">
        <p14:creationId xmlns:p14="http://schemas.microsoft.com/office/powerpoint/2010/main" val="2972173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32</a:t>
            </a:fld>
            <a:endParaRPr lang="en-US"/>
          </a:p>
        </p:txBody>
      </p:sp>
    </p:spTree>
    <p:extLst>
      <p:ext uri="{BB962C8B-B14F-4D97-AF65-F5344CB8AC3E}">
        <p14:creationId xmlns:p14="http://schemas.microsoft.com/office/powerpoint/2010/main" val="2968635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33</a:t>
            </a:fld>
            <a:endParaRPr lang="en-US"/>
          </a:p>
        </p:txBody>
      </p:sp>
    </p:spTree>
    <p:extLst>
      <p:ext uri="{BB962C8B-B14F-4D97-AF65-F5344CB8AC3E}">
        <p14:creationId xmlns:p14="http://schemas.microsoft.com/office/powerpoint/2010/main" val="1496519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34</a:t>
            </a:fld>
            <a:endParaRPr lang="en-US"/>
          </a:p>
        </p:txBody>
      </p:sp>
    </p:spTree>
    <p:extLst>
      <p:ext uri="{BB962C8B-B14F-4D97-AF65-F5344CB8AC3E}">
        <p14:creationId xmlns:p14="http://schemas.microsoft.com/office/powerpoint/2010/main" val="4077133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38</a:t>
            </a:fld>
            <a:endParaRPr lang="en-US"/>
          </a:p>
        </p:txBody>
      </p:sp>
    </p:spTree>
    <p:extLst>
      <p:ext uri="{BB962C8B-B14F-4D97-AF65-F5344CB8AC3E}">
        <p14:creationId xmlns:p14="http://schemas.microsoft.com/office/powerpoint/2010/main" val="1078254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39</a:t>
            </a:fld>
            <a:endParaRPr lang="en-US"/>
          </a:p>
        </p:txBody>
      </p:sp>
    </p:spTree>
    <p:extLst>
      <p:ext uri="{BB962C8B-B14F-4D97-AF65-F5344CB8AC3E}">
        <p14:creationId xmlns:p14="http://schemas.microsoft.com/office/powerpoint/2010/main" val="2002399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40</a:t>
            </a:fld>
            <a:endParaRPr lang="en-US"/>
          </a:p>
        </p:txBody>
      </p:sp>
    </p:spTree>
    <p:extLst>
      <p:ext uri="{BB962C8B-B14F-4D97-AF65-F5344CB8AC3E}">
        <p14:creationId xmlns:p14="http://schemas.microsoft.com/office/powerpoint/2010/main" val="2011896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41</a:t>
            </a:fld>
            <a:endParaRPr lang="en-US"/>
          </a:p>
        </p:txBody>
      </p:sp>
    </p:spTree>
    <p:extLst>
      <p:ext uri="{BB962C8B-B14F-4D97-AF65-F5344CB8AC3E}">
        <p14:creationId xmlns:p14="http://schemas.microsoft.com/office/powerpoint/2010/main" val="805523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About This Video</a:t>
            </a:r>
          </a:p>
          <a:p>
            <a:r>
              <a:rPr lang="en-CA" sz="1200" b="0" i="0" kern="1200" dirty="0">
                <a:solidFill>
                  <a:schemeClr val="tx1"/>
                </a:solidFill>
                <a:effectLst/>
                <a:latin typeface="+mn-lt"/>
                <a:ea typeface="+mn-ea"/>
                <a:cs typeface="+mn-cs"/>
              </a:rPr>
              <a:t>This video is a zoom into a small patch of sky in the constellation Fornax. This is the target area for the Hubble Ultra Deep Field, which was first observed in 2003. The low density of bright foreground stars in this region of the heavens allows astronomers to clearly view approximately 10,000 dimmer, more distant galaxies. This latest image combines separate observations taken in ultraviolet, visible, and near-infrared light. The composite yields the most colorful view of the far universe to date. It yields new clues to the birth rate of stars over the universe's 13-billion-year history.</a:t>
            </a:r>
          </a:p>
          <a:p>
            <a:endParaRPr lang="en-US" dirty="0"/>
          </a:p>
          <a:p>
            <a:r>
              <a:rPr lang="en-US" sz="1200" b="1" i="0" kern="1200" cap="all" dirty="0">
                <a:solidFill>
                  <a:schemeClr val="tx1"/>
                </a:solidFill>
                <a:effectLst/>
                <a:latin typeface="+mn-lt"/>
                <a:ea typeface="+mn-ea"/>
                <a:cs typeface="+mn-cs"/>
              </a:rPr>
              <a:t>CREDITS:</a:t>
            </a:r>
            <a:r>
              <a:rPr lang="en-US" sz="1200" b="0" i="0" u="none" strike="noStrike" kern="1200" dirty="0">
                <a:solidFill>
                  <a:schemeClr val="tx1"/>
                </a:solidFill>
                <a:effectLst/>
                <a:latin typeface="+mn-lt"/>
                <a:ea typeface="+mn-ea"/>
                <a:cs typeface="+mn-cs"/>
                <a:hlinkClick r:id="rId3"/>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ESA</a:t>
            </a:r>
            <a:r>
              <a:rPr lang="en-US" sz="1200" b="0" i="0" kern="1200" dirty="0">
                <a:solidFill>
                  <a:schemeClr val="tx1"/>
                </a:solidFill>
                <a:effectLst/>
                <a:latin typeface="+mn-lt"/>
                <a:ea typeface="+mn-ea"/>
                <a:cs typeface="+mn-cs"/>
              </a:rPr>
              <a:t>, and G. Bacon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Acknowledgment: </a:t>
            </a:r>
            <a:r>
              <a:rPr lang="en-US" sz="1200" b="0" i="0" u="none" strike="noStrike" kern="1200" dirty="0">
                <a:solidFill>
                  <a:schemeClr val="tx1"/>
                </a:solidFill>
                <a:effectLst/>
                <a:latin typeface="+mn-lt"/>
                <a:ea typeface="+mn-ea"/>
                <a:cs typeface="+mn-cs"/>
                <a:hlinkClick r:id="rId3"/>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 R. Windhorst (ASU),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3</a:t>
            </a:fld>
            <a:endParaRPr lang="en-US"/>
          </a:p>
        </p:txBody>
      </p:sp>
    </p:spTree>
    <p:extLst>
      <p:ext uri="{BB962C8B-B14F-4D97-AF65-F5344CB8AC3E}">
        <p14:creationId xmlns:p14="http://schemas.microsoft.com/office/powerpoint/2010/main" val="3199768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904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555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001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45</a:t>
            </a:fld>
            <a:endParaRPr lang="en-US"/>
          </a:p>
        </p:txBody>
      </p:sp>
    </p:spTree>
    <p:extLst>
      <p:ext uri="{BB962C8B-B14F-4D97-AF65-F5344CB8AC3E}">
        <p14:creationId xmlns:p14="http://schemas.microsoft.com/office/powerpoint/2010/main" val="639359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46</a:t>
            </a:fld>
            <a:endParaRPr lang="en-US"/>
          </a:p>
        </p:txBody>
      </p:sp>
    </p:spTree>
    <p:extLst>
      <p:ext uri="{BB962C8B-B14F-4D97-AF65-F5344CB8AC3E}">
        <p14:creationId xmlns:p14="http://schemas.microsoft.com/office/powerpoint/2010/main" val="3600684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764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795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749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775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51</a:t>
            </a:fld>
            <a:endParaRPr lang="en-US"/>
          </a:p>
        </p:txBody>
      </p:sp>
    </p:spTree>
    <p:extLst>
      <p:ext uri="{BB962C8B-B14F-4D97-AF65-F5344CB8AC3E}">
        <p14:creationId xmlns:p14="http://schemas.microsoft.com/office/powerpoint/2010/main" val="156985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into universe and stars</a:t>
            </a:r>
          </a:p>
          <a:p>
            <a:r>
              <a:rPr lang="en-US" dirty="0"/>
              <a:t>Zoom into </a:t>
            </a:r>
            <a:r>
              <a:rPr lang="en-US" dirty="0" err="1"/>
              <a:t>cpu</a:t>
            </a:r>
            <a:r>
              <a:rPr lang="en-US" dirty="0"/>
              <a:t> and gates</a:t>
            </a:r>
          </a:p>
          <a:p>
            <a:r>
              <a:rPr lang="en-US" dirty="0"/>
              <a:t>Mixing tools w/ Science but knowing the tools helps a lot with science </a:t>
            </a:r>
          </a:p>
        </p:txBody>
      </p:sp>
      <p:sp>
        <p:nvSpPr>
          <p:cNvPr id="4" name="Slide Number Placeholder 3"/>
          <p:cNvSpPr>
            <a:spLocks noGrp="1"/>
          </p:cNvSpPr>
          <p:nvPr>
            <p:ph type="sldNum" sz="quarter" idx="5"/>
          </p:nvPr>
        </p:nvSpPr>
        <p:spPr/>
        <p:txBody>
          <a:bodyPr/>
          <a:lstStyle/>
          <a:p>
            <a:fld id="{8A47A42F-2E9D-454A-80B6-39ED6382C20E}" type="slidenum">
              <a:rPr lang="en-US" smtClean="0"/>
              <a:t>4</a:t>
            </a:fld>
            <a:endParaRPr lang="en-US"/>
          </a:p>
        </p:txBody>
      </p:sp>
    </p:spTree>
    <p:extLst>
      <p:ext uri="{BB962C8B-B14F-4D97-AF65-F5344CB8AC3E}">
        <p14:creationId xmlns:p14="http://schemas.microsoft.com/office/powerpoint/2010/main" val="1162554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19FDD-BE0C-4025-9949-8151BDE55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76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19FDD-BE0C-4025-9949-8151BDE55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966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358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915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696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1160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58</a:t>
            </a:fld>
            <a:endParaRPr lang="en-US"/>
          </a:p>
        </p:txBody>
      </p:sp>
    </p:spTree>
    <p:extLst>
      <p:ext uri="{BB962C8B-B14F-4D97-AF65-F5344CB8AC3E}">
        <p14:creationId xmlns:p14="http://schemas.microsoft.com/office/powerpoint/2010/main" val="34001032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59</a:t>
            </a:fld>
            <a:endParaRPr lang="en-US"/>
          </a:p>
        </p:txBody>
      </p:sp>
    </p:spTree>
    <p:extLst>
      <p:ext uri="{BB962C8B-B14F-4D97-AF65-F5344CB8AC3E}">
        <p14:creationId xmlns:p14="http://schemas.microsoft.com/office/powerpoint/2010/main" val="4059244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60</a:t>
            </a:fld>
            <a:endParaRPr lang="en-US"/>
          </a:p>
        </p:txBody>
      </p:sp>
    </p:spTree>
    <p:extLst>
      <p:ext uri="{BB962C8B-B14F-4D97-AF65-F5344CB8AC3E}">
        <p14:creationId xmlns:p14="http://schemas.microsoft.com/office/powerpoint/2010/main" val="3588658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61</a:t>
            </a:fld>
            <a:endParaRPr lang="en-US"/>
          </a:p>
        </p:txBody>
      </p:sp>
    </p:spTree>
    <p:extLst>
      <p:ext uri="{BB962C8B-B14F-4D97-AF65-F5344CB8AC3E}">
        <p14:creationId xmlns:p14="http://schemas.microsoft.com/office/powerpoint/2010/main" val="115740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5</a:t>
            </a:fld>
            <a:endParaRPr lang="en-US"/>
          </a:p>
        </p:txBody>
      </p:sp>
    </p:spTree>
    <p:extLst>
      <p:ext uri="{BB962C8B-B14F-4D97-AF65-F5344CB8AC3E}">
        <p14:creationId xmlns:p14="http://schemas.microsoft.com/office/powerpoint/2010/main" val="3081157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62</a:t>
            </a:fld>
            <a:endParaRPr lang="en-US"/>
          </a:p>
        </p:txBody>
      </p:sp>
    </p:spTree>
    <p:extLst>
      <p:ext uri="{BB962C8B-B14F-4D97-AF65-F5344CB8AC3E}">
        <p14:creationId xmlns:p14="http://schemas.microsoft.com/office/powerpoint/2010/main" val="6403951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63</a:t>
            </a:fld>
            <a:endParaRPr lang="en-US"/>
          </a:p>
        </p:txBody>
      </p:sp>
    </p:spTree>
    <p:extLst>
      <p:ext uri="{BB962C8B-B14F-4D97-AF65-F5344CB8AC3E}">
        <p14:creationId xmlns:p14="http://schemas.microsoft.com/office/powerpoint/2010/main" val="3061680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64</a:t>
            </a:fld>
            <a:endParaRPr lang="en-US"/>
          </a:p>
        </p:txBody>
      </p:sp>
    </p:spTree>
    <p:extLst>
      <p:ext uri="{BB962C8B-B14F-4D97-AF65-F5344CB8AC3E}">
        <p14:creationId xmlns:p14="http://schemas.microsoft.com/office/powerpoint/2010/main" val="925272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65</a:t>
            </a:fld>
            <a:endParaRPr lang="en-US"/>
          </a:p>
        </p:txBody>
      </p:sp>
    </p:spTree>
    <p:extLst>
      <p:ext uri="{BB962C8B-B14F-4D97-AF65-F5344CB8AC3E}">
        <p14:creationId xmlns:p14="http://schemas.microsoft.com/office/powerpoint/2010/main" val="3294393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4045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67</a:t>
            </a:fld>
            <a:endParaRPr lang="en-US"/>
          </a:p>
        </p:txBody>
      </p:sp>
    </p:spTree>
    <p:extLst>
      <p:ext uri="{BB962C8B-B14F-4D97-AF65-F5344CB8AC3E}">
        <p14:creationId xmlns:p14="http://schemas.microsoft.com/office/powerpoint/2010/main" val="42319690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68</a:t>
            </a:fld>
            <a:endParaRPr lang="en-US"/>
          </a:p>
        </p:txBody>
      </p:sp>
    </p:spTree>
    <p:extLst>
      <p:ext uri="{BB962C8B-B14F-4D97-AF65-F5344CB8AC3E}">
        <p14:creationId xmlns:p14="http://schemas.microsoft.com/office/powerpoint/2010/main" val="42410424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69</a:t>
            </a:fld>
            <a:endParaRPr lang="en-US"/>
          </a:p>
        </p:txBody>
      </p:sp>
    </p:spTree>
    <p:extLst>
      <p:ext uri="{BB962C8B-B14F-4D97-AF65-F5344CB8AC3E}">
        <p14:creationId xmlns:p14="http://schemas.microsoft.com/office/powerpoint/2010/main" val="17587556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70</a:t>
            </a:fld>
            <a:endParaRPr lang="en-US"/>
          </a:p>
        </p:txBody>
      </p:sp>
    </p:spTree>
    <p:extLst>
      <p:ext uri="{BB962C8B-B14F-4D97-AF65-F5344CB8AC3E}">
        <p14:creationId xmlns:p14="http://schemas.microsoft.com/office/powerpoint/2010/main" val="37243088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71</a:t>
            </a:fld>
            <a:endParaRPr lang="en-US"/>
          </a:p>
        </p:txBody>
      </p:sp>
    </p:spTree>
    <p:extLst>
      <p:ext uri="{BB962C8B-B14F-4D97-AF65-F5344CB8AC3E}">
        <p14:creationId xmlns:p14="http://schemas.microsoft.com/office/powerpoint/2010/main" val="166312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a:t>
            </a:fld>
            <a:endParaRPr lang="en-US"/>
          </a:p>
        </p:txBody>
      </p:sp>
    </p:spTree>
    <p:extLst>
      <p:ext uri="{BB962C8B-B14F-4D97-AF65-F5344CB8AC3E}">
        <p14:creationId xmlns:p14="http://schemas.microsoft.com/office/powerpoint/2010/main" val="17493863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72</a:t>
            </a:fld>
            <a:endParaRPr lang="en-US"/>
          </a:p>
        </p:txBody>
      </p:sp>
    </p:spTree>
    <p:extLst>
      <p:ext uri="{BB962C8B-B14F-4D97-AF65-F5344CB8AC3E}">
        <p14:creationId xmlns:p14="http://schemas.microsoft.com/office/powerpoint/2010/main" val="3015020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73</a:t>
            </a:fld>
            <a:endParaRPr lang="en-US"/>
          </a:p>
        </p:txBody>
      </p:sp>
    </p:spTree>
    <p:extLst>
      <p:ext uri="{BB962C8B-B14F-4D97-AF65-F5344CB8AC3E}">
        <p14:creationId xmlns:p14="http://schemas.microsoft.com/office/powerpoint/2010/main" val="2311993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74</a:t>
            </a:fld>
            <a:endParaRPr lang="en-US"/>
          </a:p>
        </p:txBody>
      </p:sp>
    </p:spTree>
    <p:extLst>
      <p:ext uri="{BB962C8B-B14F-4D97-AF65-F5344CB8AC3E}">
        <p14:creationId xmlns:p14="http://schemas.microsoft.com/office/powerpoint/2010/main" val="16435250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75</a:t>
            </a:fld>
            <a:endParaRPr lang="en-US"/>
          </a:p>
        </p:txBody>
      </p:sp>
    </p:spTree>
    <p:extLst>
      <p:ext uri="{BB962C8B-B14F-4D97-AF65-F5344CB8AC3E}">
        <p14:creationId xmlns:p14="http://schemas.microsoft.com/office/powerpoint/2010/main" val="2713137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76</a:t>
            </a:fld>
            <a:endParaRPr lang="en-US"/>
          </a:p>
        </p:txBody>
      </p:sp>
    </p:spTree>
    <p:extLst>
      <p:ext uri="{BB962C8B-B14F-4D97-AF65-F5344CB8AC3E}">
        <p14:creationId xmlns:p14="http://schemas.microsoft.com/office/powerpoint/2010/main" val="20848101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77</a:t>
            </a:fld>
            <a:endParaRPr lang="en-US"/>
          </a:p>
        </p:txBody>
      </p:sp>
    </p:spTree>
    <p:extLst>
      <p:ext uri="{BB962C8B-B14F-4D97-AF65-F5344CB8AC3E}">
        <p14:creationId xmlns:p14="http://schemas.microsoft.com/office/powerpoint/2010/main" val="40903633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to be updated</a:t>
            </a:r>
          </a:p>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78</a:t>
            </a:fld>
            <a:endParaRPr lang="en-US"/>
          </a:p>
        </p:txBody>
      </p:sp>
    </p:spTree>
    <p:extLst>
      <p:ext uri="{BB962C8B-B14F-4D97-AF65-F5344CB8AC3E}">
        <p14:creationId xmlns:p14="http://schemas.microsoft.com/office/powerpoint/2010/main" val="3582178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to be updated</a:t>
            </a:r>
          </a:p>
        </p:txBody>
      </p:sp>
      <p:sp>
        <p:nvSpPr>
          <p:cNvPr id="4" name="Slide Number Placeholder 3"/>
          <p:cNvSpPr>
            <a:spLocks noGrp="1"/>
          </p:cNvSpPr>
          <p:nvPr>
            <p:ph type="sldNum" sz="quarter" idx="5"/>
          </p:nvPr>
        </p:nvSpPr>
        <p:spPr/>
        <p:txBody>
          <a:bodyPr/>
          <a:lstStyle/>
          <a:p>
            <a:fld id="{E364A3E8-9AFD-4626-AE13-AF0B377EFFE6}" type="slidenum">
              <a:rPr lang="en-US" smtClean="0"/>
              <a:t>79</a:t>
            </a:fld>
            <a:endParaRPr lang="en-US"/>
          </a:p>
        </p:txBody>
      </p:sp>
    </p:spTree>
    <p:extLst>
      <p:ext uri="{BB962C8B-B14F-4D97-AF65-F5344CB8AC3E}">
        <p14:creationId xmlns:p14="http://schemas.microsoft.com/office/powerpoint/2010/main" val="3751392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80</a:t>
            </a:fld>
            <a:endParaRPr lang="en-US"/>
          </a:p>
        </p:txBody>
      </p:sp>
    </p:spTree>
    <p:extLst>
      <p:ext uri="{BB962C8B-B14F-4D97-AF65-F5344CB8AC3E}">
        <p14:creationId xmlns:p14="http://schemas.microsoft.com/office/powerpoint/2010/main" val="33494331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81</a:t>
            </a:fld>
            <a:endParaRPr lang="en-US"/>
          </a:p>
        </p:txBody>
      </p:sp>
    </p:spTree>
    <p:extLst>
      <p:ext uri="{BB962C8B-B14F-4D97-AF65-F5344CB8AC3E}">
        <p14:creationId xmlns:p14="http://schemas.microsoft.com/office/powerpoint/2010/main" val="39667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a:t>
            </a:fld>
            <a:endParaRPr lang="en-US"/>
          </a:p>
        </p:txBody>
      </p:sp>
    </p:spTree>
    <p:extLst>
      <p:ext uri="{BB962C8B-B14F-4D97-AF65-F5344CB8AC3E}">
        <p14:creationId xmlns:p14="http://schemas.microsoft.com/office/powerpoint/2010/main" val="27320968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82</a:t>
            </a:fld>
            <a:endParaRPr lang="en-US"/>
          </a:p>
        </p:txBody>
      </p:sp>
    </p:spTree>
    <p:extLst>
      <p:ext uri="{BB962C8B-B14F-4D97-AF65-F5344CB8AC3E}">
        <p14:creationId xmlns:p14="http://schemas.microsoft.com/office/powerpoint/2010/main" val="3857890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83</a:t>
            </a:fld>
            <a:endParaRPr lang="en-US"/>
          </a:p>
        </p:txBody>
      </p:sp>
    </p:spTree>
    <p:extLst>
      <p:ext uri="{BB962C8B-B14F-4D97-AF65-F5344CB8AC3E}">
        <p14:creationId xmlns:p14="http://schemas.microsoft.com/office/powerpoint/2010/main" val="41016574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84</a:t>
            </a:fld>
            <a:endParaRPr lang="en-US"/>
          </a:p>
        </p:txBody>
      </p:sp>
    </p:spTree>
    <p:extLst>
      <p:ext uri="{BB962C8B-B14F-4D97-AF65-F5344CB8AC3E}">
        <p14:creationId xmlns:p14="http://schemas.microsoft.com/office/powerpoint/2010/main" val="6408912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to be updated</a:t>
            </a:r>
          </a:p>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85</a:t>
            </a:fld>
            <a:endParaRPr lang="en-US"/>
          </a:p>
        </p:txBody>
      </p:sp>
    </p:spTree>
    <p:extLst>
      <p:ext uri="{BB962C8B-B14F-4D97-AF65-F5344CB8AC3E}">
        <p14:creationId xmlns:p14="http://schemas.microsoft.com/office/powerpoint/2010/main" val="3589215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86</a:t>
            </a:fld>
            <a:endParaRPr lang="en-US"/>
          </a:p>
        </p:txBody>
      </p:sp>
    </p:spTree>
    <p:extLst>
      <p:ext uri="{BB962C8B-B14F-4D97-AF65-F5344CB8AC3E}">
        <p14:creationId xmlns:p14="http://schemas.microsoft.com/office/powerpoint/2010/main" val="7846378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to be updated</a:t>
            </a:r>
          </a:p>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87</a:t>
            </a:fld>
            <a:endParaRPr lang="en-US"/>
          </a:p>
        </p:txBody>
      </p:sp>
    </p:spTree>
    <p:extLst>
      <p:ext uri="{BB962C8B-B14F-4D97-AF65-F5344CB8AC3E}">
        <p14:creationId xmlns:p14="http://schemas.microsoft.com/office/powerpoint/2010/main" val="5512485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5129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89</a:t>
            </a:fld>
            <a:endParaRPr lang="en-US"/>
          </a:p>
        </p:txBody>
      </p:sp>
    </p:spTree>
    <p:extLst>
      <p:ext uri="{BB962C8B-B14F-4D97-AF65-F5344CB8AC3E}">
        <p14:creationId xmlns:p14="http://schemas.microsoft.com/office/powerpoint/2010/main" val="11352054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to be updated</a:t>
            </a:r>
          </a:p>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90</a:t>
            </a:fld>
            <a:endParaRPr lang="en-US"/>
          </a:p>
        </p:txBody>
      </p:sp>
    </p:spTree>
    <p:extLst>
      <p:ext uri="{BB962C8B-B14F-4D97-AF65-F5344CB8AC3E}">
        <p14:creationId xmlns:p14="http://schemas.microsoft.com/office/powerpoint/2010/main" val="24036308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91</a:t>
            </a:fld>
            <a:endParaRPr lang="en-US"/>
          </a:p>
        </p:txBody>
      </p:sp>
    </p:spTree>
    <p:extLst>
      <p:ext uri="{BB962C8B-B14F-4D97-AF65-F5344CB8AC3E}">
        <p14:creationId xmlns:p14="http://schemas.microsoft.com/office/powerpoint/2010/main" val="2303123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8</a:t>
            </a:fld>
            <a:endParaRPr lang="en-US"/>
          </a:p>
        </p:txBody>
      </p:sp>
    </p:spTree>
    <p:extLst>
      <p:ext uri="{BB962C8B-B14F-4D97-AF65-F5344CB8AC3E}">
        <p14:creationId xmlns:p14="http://schemas.microsoft.com/office/powerpoint/2010/main" val="18922450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92</a:t>
            </a:fld>
            <a:endParaRPr lang="en-US"/>
          </a:p>
        </p:txBody>
      </p:sp>
    </p:spTree>
    <p:extLst>
      <p:ext uri="{BB962C8B-B14F-4D97-AF65-F5344CB8AC3E}">
        <p14:creationId xmlns:p14="http://schemas.microsoft.com/office/powerpoint/2010/main" val="800744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93</a:t>
            </a:fld>
            <a:endParaRPr lang="en-US"/>
          </a:p>
        </p:txBody>
      </p:sp>
    </p:spTree>
    <p:extLst>
      <p:ext uri="{BB962C8B-B14F-4D97-AF65-F5344CB8AC3E}">
        <p14:creationId xmlns:p14="http://schemas.microsoft.com/office/powerpoint/2010/main" val="27704317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94</a:t>
            </a:fld>
            <a:endParaRPr lang="en-US"/>
          </a:p>
        </p:txBody>
      </p:sp>
    </p:spTree>
    <p:extLst>
      <p:ext uri="{BB962C8B-B14F-4D97-AF65-F5344CB8AC3E}">
        <p14:creationId xmlns:p14="http://schemas.microsoft.com/office/powerpoint/2010/main" val="31040462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95</a:t>
            </a:fld>
            <a:endParaRPr lang="en-US"/>
          </a:p>
        </p:txBody>
      </p:sp>
    </p:spTree>
    <p:extLst>
      <p:ext uri="{BB962C8B-B14F-4D97-AF65-F5344CB8AC3E}">
        <p14:creationId xmlns:p14="http://schemas.microsoft.com/office/powerpoint/2010/main" val="35820925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96</a:t>
            </a:fld>
            <a:endParaRPr lang="en-US"/>
          </a:p>
        </p:txBody>
      </p:sp>
    </p:spTree>
    <p:extLst>
      <p:ext uri="{BB962C8B-B14F-4D97-AF65-F5344CB8AC3E}">
        <p14:creationId xmlns:p14="http://schemas.microsoft.com/office/powerpoint/2010/main" val="35067729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97</a:t>
            </a:fld>
            <a:endParaRPr lang="en-US"/>
          </a:p>
        </p:txBody>
      </p:sp>
    </p:spTree>
    <p:extLst>
      <p:ext uri="{BB962C8B-B14F-4D97-AF65-F5344CB8AC3E}">
        <p14:creationId xmlns:p14="http://schemas.microsoft.com/office/powerpoint/2010/main" val="16327421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8804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4541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4716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Hossein Fani, </a:t>
            </a:r>
            <a:r>
              <a:rPr lang="en-US" dirty="0">
                <a:hlinkClick r:id="rId3"/>
              </a:rPr>
              <a:t>http://hfani.myweb.cs.uwindsor.ca/</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Education: Ph.D. in CS, Faculty of Computer Science, University of New Brunswick, NB., Canada</a:t>
            </a:r>
          </a:p>
          <a:p>
            <a:pPr rtl="0" eaLnBrk="1" fontAlgn="t" latinLnBrk="0" hangingPunct="1"/>
            <a:r>
              <a:rPr lang="en-US" sz="1200" b="0" i="0" u="none" strike="noStrike" kern="1200" dirty="0">
                <a:solidFill>
                  <a:schemeClr val="tx1"/>
                </a:solidFill>
                <a:effectLst/>
                <a:latin typeface="+mn-lt"/>
                <a:ea typeface="+mn-ea"/>
                <a:cs typeface="+mn-cs"/>
              </a:rPr>
              <a:t>Office: </a:t>
            </a:r>
          </a:p>
          <a:p>
            <a:pPr rtl="0" eaLnBrk="1" fontAlgn="t" latinLnBrk="0" hangingPunct="1"/>
            <a:r>
              <a:rPr lang="en-US" sz="1200" b="0" i="0" u="none" strike="noStrike" kern="1200" dirty="0">
                <a:solidFill>
                  <a:schemeClr val="tx1"/>
                </a:solidFill>
                <a:effectLst/>
                <a:latin typeface="+mn-lt"/>
                <a:ea typeface="+mn-ea"/>
                <a:cs typeface="+mn-cs"/>
              </a:rPr>
              <a:t>ENG324</a:t>
            </a:r>
          </a:p>
          <a:p>
            <a:pPr rtl="0" eaLnBrk="1" fontAlgn="t" latinLnBrk="0" hangingPunct="1"/>
            <a:r>
              <a:rPr lang="en-US" sz="1200" b="0" i="0" u="none" strike="noStrike" kern="1200" dirty="0">
                <a:solidFill>
                  <a:schemeClr val="tx1"/>
                </a:solidFill>
                <a:effectLst/>
                <a:latin typeface="+mn-lt"/>
                <a:ea typeface="+mn-ea"/>
                <a:cs typeface="+mn-cs"/>
              </a:rPr>
              <a:t>Hour</a:t>
            </a:r>
          </a:p>
          <a:p>
            <a:pPr rtl="0" eaLnBrk="1" fontAlgn="auto" latinLnBrk="0" hangingPunct="1"/>
            <a:r>
              <a:rPr lang="en-US" sz="1200" b="0" i="0" u="none" strike="noStrike" kern="1200" dirty="0">
                <a:solidFill>
                  <a:schemeClr val="tx1"/>
                </a:solidFill>
                <a:effectLst/>
                <a:latin typeface="+mn-lt"/>
                <a:ea typeface="+mn-ea"/>
                <a:cs typeface="+mn-cs"/>
              </a:rPr>
              <a:t>Tuesday 12PM-01PM</a:t>
            </a:r>
          </a:p>
          <a:p>
            <a:pPr rtl="0" eaLnBrk="1" fontAlgn="t" latinLnBrk="0" hangingPunct="1"/>
            <a:r>
              <a:rPr lang="en-US" sz="1200" b="0" i="0" u="none" strike="noStrike" kern="1200" dirty="0">
                <a:solidFill>
                  <a:schemeClr val="tx1"/>
                </a:solidFill>
                <a:effectLst/>
                <a:latin typeface="+mn-lt"/>
                <a:ea typeface="+mn-ea"/>
                <a:cs typeface="+mn-cs"/>
              </a:rPr>
              <a:t>Email</a:t>
            </a:r>
          </a:p>
          <a:p>
            <a:pPr rtl="0" eaLnBrk="1" fontAlgn="auto" latinLnBrk="0" hangingPunct="1"/>
            <a:r>
              <a:rPr lang="pt-BR" sz="1200" b="0" i="0" u="none" strike="noStrike" kern="1200" dirty="0">
                <a:solidFill>
                  <a:schemeClr val="tx1"/>
                </a:solidFill>
                <a:effectLst/>
                <a:latin typeface="+mn-lt"/>
                <a:ea typeface="+mn-ea"/>
                <a:cs typeface="+mn-cs"/>
              </a:rPr>
              <a:t>hossein.fani@ryerson.ca</a:t>
            </a:r>
            <a:endParaRPr lang="en-US" sz="1200" b="0" i="0" u="none" strike="noStrike"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10"/>
          </p:nvPr>
        </p:nvSpPr>
        <p:spPr/>
        <p:txBody>
          <a:bodyPr/>
          <a:lstStyle/>
          <a:p>
            <a:fld id="{E364A3E8-9AFD-4626-AE13-AF0B377EFFE6}" type="slidenum">
              <a:rPr lang="en-US" smtClean="0"/>
              <a:t>101</a:t>
            </a:fld>
            <a:endParaRPr lang="en-US"/>
          </a:p>
        </p:txBody>
      </p:sp>
    </p:spTree>
    <p:extLst>
      <p:ext uri="{BB962C8B-B14F-4D97-AF65-F5344CB8AC3E}">
        <p14:creationId xmlns:p14="http://schemas.microsoft.com/office/powerpoint/2010/main" val="726259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9</a:t>
            </a:fld>
            <a:endParaRPr lang="en-US"/>
          </a:p>
        </p:txBody>
      </p:sp>
    </p:spTree>
    <p:extLst>
      <p:ext uri="{BB962C8B-B14F-4D97-AF65-F5344CB8AC3E}">
        <p14:creationId xmlns:p14="http://schemas.microsoft.com/office/powerpoint/2010/main" val="15801757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Hossein Fani, </a:t>
            </a:r>
            <a:r>
              <a:rPr lang="en-US" dirty="0">
                <a:hlinkClick r:id="rId3"/>
              </a:rPr>
              <a:t>http://hfani.myweb.cs.uwindsor.ca/</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Education: Ph.D. in CS, Faculty of Computer Science, University of New Brunswick, NB., Canada</a:t>
            </a:r>
          </a:p>
          <a:p>
            <a:pPr rtl="0" eaLnBrk="1" fontAlgn="t" latinLnBrk="0" hangingPunct="1"/>
            <a:r>
              <a:rPr lang="en-US" sz="1200" b="0" i="0" u="none" strike="noStrike" kern="1200" dirty="0">
                <a:solidFill>
                  <a:schemeClr val="tx1"/>
                </a:solidFill>
                <a:effectLst/>
                <a:latin typeface="+mn-lt"/>
                <a:ea typeface="+mn-ea"/>
                <a:cs typeface="+mn-cs"/>
              </a:rPr>
              <a:t>Office: </a:t>
            </a:r>
          </a:p>
          <a:p>
            <a:pPr rtl="0" eaLnBrk="1" fontAlgn="t" latinLnBrk="0" hangingPunct="1"/>
            <a:r>
              <a:rPr lang="en-US" sz="1200" b="0" i="0" u="none" strike="noStrike" kern="1200" dirty="0">
                <a:solidFill>
                  <a:schemeClr val="tx1"/>
                </a:solidFill>
                <a:effectLst/>
                <a:latin typeface="+mn-lt"/>
                <a:ea typeface="+mn-ea"/>
                <a:cs typeface="+mn-cs"/>
              </a:rPr>
              <a:t>ENG324</a:t>
            </a:r>
          </a:p>
          <a:p>
            <a:pPr rtl="0" eaLnBrk="1" fontAlgn="t" latinLnBrk="0" hangingPunct="1"/>
            <a:r>
              <a:rPr lang="en-US" sz="1200" b="0" i="0" u="none" strike="noStrike" kern="1200" dirty="0">
                <a:solidFill>
                  <a:schemeClr val="tx1"/>
                </a:solidFill>
                <a:effectLst/>
                <a:latin typeface="+mn-lt"/>
                <a:ea typeface="+mn-ea"/>
                <a:cs typeface="+mn-cs"/>
              </a:rPr>
              <a:t>Hour</a:t>
            </a:r>
          </a:p>
          <a:p>
            <a:pPr rtl="0" eaLnBrk="1" fontAlgn="auto" latinLnBrk="0" hangingPunct="1"/>
            <a:r>
              <a:rPr lang="en-US" sz="1200" b="0" i="0" u="none" strike="noStrike" kern="1200" dirty="0">
                <a:solidFill>
                  <a:schemeClr val="tx1"/>
                </a:solidFill>
                <a:effectLst/>
                <a:latin typeface="+mn-lt"/>
                <a:ea typeface="+mn-ea"/>
                <a:cs typeface="+mn-cs"/>
              </a:rPr>
              <a:t>Tuesday 12PM-01PM</a:t>
            </a:r>
          </a:p>
          <a:p>
            <a:pPr rtl="0" eaLnBrk="1" fontAlgn="t" latinLnBrk="0" hangingPunct="1"/>
            <a:r>
              <a:rPr lang="en-US" sz="1200" b="0" i="0" u="none" strike="noStrike" kern="1200" dirty="0">
                <a:solidFill>
                  <a:schemeClr val="tx1"/>
                </a:solidFill>
                <a:effectLst/>
                <a:latin typeface="+mn-lt"/>
                <a:ea typeface="+mn-ea"/>
                <a:cs typeface="+mn-cs"/>
              </a:rPr>
              <a:t>Email</a:t>
            </a:r>
          </a:p>
          <a:p>
            <a:pPr rtl="0" eaLnBrk="1" fontAlgn="auto" latinLnBrk="0" hangingPunct="1"/>
            <a:r>
              <a:rPr lang="pt-BR" sz="1200" b="0" i="0" u="none" strike="noStrike" kern="1200" dirty="0">
                <a:solidFill>
                  <a:schemeClr val="tx1"/>
                </a:solidFill>
                <a:effectLst/>
                <a:latin typeface="+mn-lt"/>
                <a:ea typeface="+mn-ea"/>
                <a:cs typeface="+mn-cs"/>
              </a:rPr>
              <a:t>hossein.fani@ryerson.ca</a:t>
            </a:r>
            <a:endParaRPr lang="en-US" sz="1200" b="0" i="0" u="none" strike="noStrike"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10"/>
          </p:nvPr>
        </p:nvSpPr>
        <p:spPr/>
        <p:txBody>
          <a:bodyPr/>
          <a:lstStyle/>
          <a:p>
            <a:fld id="{E364A3E8-9AFD-4626-AE13-AF0B377EFFE6}" type="slidenum">
              <a:rPr lang="en-US" smtClean="0"/>
              <a:t>102</a:t>
            </a:fld>
            <a:endParaRPr lang="en-US"/>
          </a:p>
        </p:txBody>
      </p:sp>
    </p:spTree>
    <p:extLst>
      <p:ext uri="{BB962C8B-B14F-4D97-AF65-F5344CB8AC3E}">
        <p14:creationId xmlns:p14="http://schemas.microsoft.com/office/powerpoint/2010/main" val="27707638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4043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922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1961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513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380981" y="6354422"/>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79" y="1474237"/>
            <a:ext cx="9603275" cy="379517"/>
          </a:xfrm>
        </p:spPr>
        <p:txBody>
          <a:bodyPr/>
          <a:lstStyle/>
          <a:p>
            <a:r>
              <a:rPr lang="en-US" dirty="0"/>
              <a:t>Click to edit Master title style</a:t>
            </a:r>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1451579" y="329307"/>
            <a:ext cx="5938836" cy="309201"/>
          </a:xfrm>
        </p:spPr>
        <p:txBody>
          <a:bodyPr/>
          <a:lstStyle/>
          <a:p>
            <a:endParaRPr lang="en-US" dirty="0"/>
          </a:p>
        </p:txBody>
      </p:sp>
      <p:sp>
        <p:nvSpPr>
          <p:cNvPr id="6" name="Slide Number Placeholder 5"/>
          <p:cNvSpPr>
            <a:spLocks noGrp="1"/>
          </p:cNvSpPr>
          <p:nvPr>
            <p:ph type="sldNum" sz="quarter" idx="12"/>
          </p:nvPr>
        </p:nvSpPr>
        <p:spPr>
          <a:xfrm>
            <a:off x="633996" y="1412206"/>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8" y="1527"/>
            <a:ext cx="9603275" cy="1049235"/>
          </a:xfrm>
          <a:prstGeom prst="rect">
            <a:avLst/>
          </a:prstGeom>
        </p:spPr>
        <p:txBody>
          <a:bodyPr vert="horz" lIns="91440" tIns="2743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9" y="6196693"/>
            <a:ext cx="3500715" cy="309201"/>
          </a:xfrm>
          <a:prstGeom prst="rect">
            <a:avLst/>
          </a:prstGeom>
        </p:spPr>
        <p:txBody>
          <a:bodyPr vert="horz" lIns="91440" tIns="45720" rIns="91440" bIns="45720" rtlCol="0" anchor="ctr"/>
          <a:lstStyle>
            <a:lvl1pPr algn="r">
              <a:defRPr sz="1000">
                <a:solidFill>
                  <a:srgbClr val="C00000"/>
                </a:solidFill>
              </a:defRPr>
            </a:lvl1pPr>
          </a:lstStyle>
          <a:p>
            <a:endParaRPr lang="en-US" dirty="0"/>
          </a:p>
        </p:txBody>
      </p:sp>
      <p:sp>
        <p:nvSpPr>
          <p:cNvPr id="5" name="Footer Placeholder 4"/>
          <p:cNvSpPr>
            <a:spLocks noGrp="1"/>
          </p:cNvSpPr>
          <p:nvPr>
            <p:ph type="ftr" sz="quarter" idx="3"/>
          </p:nvPr>
        </p:nvSpPr>
        <p:spPr>
          <a:xfrm>
            <a:off x="1451579" y="6198496"/>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43834" y="0"/>
            <a:ext cx="811019" cy="1049234"/>
          </a:xfrm>
          <a:prstGeom prst="rect">
            <a:avLst/>
          </a:prstGeom>
        </p:spPr>
        <p:txBody>
          <a:bodyPr vert="horz" lIns="91440" tIns="2743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Segoe UI Light (Headings)"/>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Segoe UI Light (Headings)"/>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Segoe UI Light (Headings)"/>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Segoe UI Light (Headings)"/>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Segoe UI Light (Headings)"/>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Segoe UI Light (Headings)"/>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fani.myweb.cs.uwindsor.ca" TargetMode="External"/><Relationship Id="rId4" Type="http://schemas.microsoft.com/office/2007/relationships/hdphoto" Target="../media/hdphoto3.wdp"/></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54.jp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g"/><Relationship Id="rId4" Type="http://schemas.microsoft.com/office/2007/relationships/hdphoto" Target="../media/hdphoto3.wdp"/></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web.microsoftstream.com/video/36ddef09-f519-4626-ab03-1fdeac2a8347?channelId=bae2875b-d982-40d4-bc57-8a7d9888df6a" TargetMode="External"/><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hyperlink" Target="https://blackboard.uwindsor.ca/webapps/blackboard/execute/content/blankPage?cmd=view&amp;content_id=_1393812_1&amp;course_id=_151633_1&amp;mode=reset" TargetMode="External"/><Relationship Id="rId4" Type="http://schemas.microsoft.com/office/2007/relationships/hdphoto" Target="../media/hdphoto3.wdp"/></Relationships>
</file>

<file path=ppt/slides/_rels/slide1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3.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3.wdp"/></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3.wdp"/></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blackboard.uwindsor.ca/webapps/blackboard/execute/modulepage/view?course_id=_151633_1&amp;cmp_tab_id=_287241_1&amp;mode=view" TargetMode="External"/><Relationship Id="rId4" Type="http://schemas.microsoft.com/office/2007/relationships/hdphoto" Target="../media/hdphoto3.wdp"/></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web.microsoftstream.com/video/d0567895-fca1-46b6-86e0-b7c5acee5ebd?channelId=bae2875b-d982-40d4-bc57-8a7d9888df6a" TargetMode="External"/><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blackboard.uwindsor.ca/bbcswebdav/pid-1366400-dt-content-rid-17693132_1/xid-17693132_1" TargetMode="External"/><Relationship Id="rId4" Type="http://schemas.microsoft.com/office/2007/relationships/hdphoto" Target="../media/hdphoto3.wdp"/></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3.wdp"/></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blackboard.uwindsor.ca/bbcswebdav/pid-1356343-dt-content-rid-17737521_1/xid-17737521_1" TargetMode="External"/><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3.wdp"/></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3.wdp"/></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3.wdp"/></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1.png"/><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1.png"/><Relationship Id="rId4" Type="http://schemas.microsoft.com/office/2007/relationships/hdphoto" Target="../media/hdphoto3.wdp"/></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microsoft.com/office/2007/relationships/hdphoto" Target="../media/hdphoto3.wdp"/></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4.png"/><Relationship Id="rId4" Type="http://schemas.microsoft.com/office/2007/relationships/hdphoto" Target="../media/hdphoto3.wdp"/></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4.png"/><Relationship Id="rId4" Type="http://schemas.microsoft.com/office/2007/relationships/hdphoto" Target="../media/hdphoto3.wdp"/></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4.png"/><Relationship Id="rId4" Type="http://schemas.microsoft.com/office/2007/relationships/hdphoto" Target="../media/hdphoto3.wdp"/></Relationships>
</file>

<file path=ppt/slides/_rels/slide7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hyperlink" Target="https://blackboard.uwindsor.ca/bbcswebdav/pid-1366396-dt-content-rid-17748060_1/xid-17748060_1" TargetMode="External"/><Relationship Id="rId4" Type="http://schemas.microsoft.com/office/2007/relationships/hdphoto" Target="../media/hdphoto3.wdp"/></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hyperlink" Target="https://web.microsoftstream.com/video/b795b20d-acc6-40da-b001-2f3110a042db?channelId=bae2875b-d982-40d4-bc57-8a7d9888df6a" TargetMode="External"/><Relationship Id="rId4" Type="http://schemas.microsoft.com/office/2007/relationships/hdphoto" Target="../media/hdphoto3.wdp"/></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hyperlink" Target="https://web.microsoftstream.com/video/70fb6235-feab-44b8-ab9a-cb9c3d3ba1eb?channelId=bae2875b-d982-40d4-bc57-8a7d9888df6a" TargetMode="Externa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3BFDDA2C-DE83-4909-B6E4-D44411317BCF}"/>
              </a:ext>
            </a:extLst>
          </p:cNvPr>
          <p:cNvSpPr/>
          <p:nvPr/>
        </p:nvSpPr>
        <p:spPr>
          <a:xfrm>
            <a:off x="0" y="6396325"/>
            <a:ext cx="12192000" cy="461665"/>
          </a:xfrm>
          <a:prstGeom prst="rect">
            <a:avLst/>
          </a:prstGeom>
          <a:solidFill>
            <a:schemeClr val="tx1">
              <a:alpha val="80000"/>
            </a:schemeClr>
          </a:solidFill>
        </p:spPr>
        <p:txBody>
          <a:bodyPr wrap="square">
            <a:spAutoFit/>
          </a:bodyPr>
          <a:lstStyle/>
          <a:p>
            <a:r>
              <a:rPr lang="en-US" sz="2400" dirty="0">
                <a:solidFill>
                  <a:srgbClr val="8F8FFF"/>
                </a:solidFill>
                <a:latin typeface="Segoe UI Light (Headings)"/>
              </a:rPr>
              <a:t>https://hubblesite.org/contents/news-releases/2014/news-2014-27.html</a:t>
            </a:r>
          </a:p>
        </p:txBody>
      </p:sp>
    </p:spTree>
    <p:extLst>
      <p:ext uri="{BB962C8B-B14F-4D97-AF65-F5344CB8AC3E}">
        <p14:creationId xmlns:p14="http://schemas.microsoft.com/office/powerpoint/2010/main" val="3173398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CBE6A702-E3E6-4AFF-9EF0-CA14D3CF5C8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2BD0BB34-C51B-4B04-82D8-206854D17616}"/>
              </a:ext>
            </a:extLst>
          </p:cNvPr>
          <p:cNvGrpSpPr/>
          <p:nvPr/>
        </p:nvGrpSpPr>
        <p:grpSpPr>
          <a:xfrm>
            <a:off x="-4945" y="2090172"/>
            <a:ext cx="12196945" cy="2677656"/>
            <a:chOff x="-345371" y="2807988"/>
            <a:chExt cx="12196945" cy="2677656"/>
          </a:xfrm>
        </p:grpSpPr>
        <p:sp>
          <p:nvSpPr>
            <p:cNvPr id="9" name="Oval 8">
              <a:extLst>
                <a:ext uri="{FF2B5EF4-FFF2-40B4-BE49-F238E27FC236}">
                  <a16:creationId xmlns:a16="http://schemas.microsoft.com/office/drawing/2014/main" id="{DFB5C2E1-662C-47AD-9DD8-7BB0075F6951}"/>
                </a:ext>
              </a:extLst>
            </p:cNvPr>
            <p:cNvSpPr/>
            <p:nvPr/>
          </p:nvSpPr>
          <p:spPr>
            <a:xfrm>
              <a:off x="4586513" y="3264908"/>
              <a:ext cx="1371600" cy="1371600"/>
            </a:xfrm>
            <a:prstGeom prst="ellipse">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a:t>
              </a:r>
            </a:p>
          </p:txBody>
        </p:sp>
        <p:sp>
          <p:nvSpPr>
            <p:cNvPr id="10" name="Oval 9">
              <a:extLst>
                <a:ext uri="{FF2B5EF4-FFF2-40B4-BE49-F238E27FC236}">
                  <a16:creationId xmlns:a16="http://schemas.microsoft.com/office/drawing/2014/main" id="{9D3C710A-78C4-4179-A09E-0BB195613888}"/>
                </a:ext>
              </a:extLst>
            </p:cNvPr>
            <p:cNvSpPr/>
            <p:nvPr/>
          </p:nvSpPr>
          <p:spPr>
            <a:xfrm>
              <a:off x="5548089" y="3264908"/>
              <a:ext cx="1371600" cy="13716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sp>
          <p:nvSpPr>
            <p:cNvPr id="3" name="Rectangle 2">
              <a:extLst>
                <a:ext uri="{FF2B5EF4-FFF2-40B4-BE49-F238E27FC236}">
                  <a16:creationId xmlns:a16="http://schemas.microsoft.com/office/drawing/2014/main" id="{568785A8-90D8-4545-9CDE-032C689BD2B2}"/>
                </a:ext>
              </a:extLst>
            </p:cNvPr>
            <p:cNvSpPr/>
            <p:nvPr/>
          </p:nvSpPr>
          <p:spPr>
            <a:xfrm>
              <a:off x="7213600" y="2807988"/>
              <a:ext cx="4637974" cy="2677656"/>
            </a:xfrm>
            <a:prstGeom prst="rect">
              <a:avLst/>
            </a:prstGeom>
            <a:solidFill>
              <a:schemeClr val="tx1">
                <a:alpha val="80000"/>
              </a:schemeClr>
            </a:solidFill>
          </p:spPr>
          <p:txBody>
            <a:bodyPr wrap="square">
              <a:spAutoFit/>
            </a:bodyPr>
            <a:lstStyle/>
            <a:p>
              <a:pPr>
                <a:defRPr/>
              </a:pPr>
              <a:r>
                <a:rPr lang="en-US" sz="2800" dirty="0">
                  <a:solidFill>
                    <a:schemeClr val="bg1"/>
                  </a:solidFill>
                  <a:latin typeface="Segoe UI Light (Headings)"/>
                </a:rPr>
                <a:t>Data Structure (Memory)</a:t>
              </a:r>
            </a:p>
            <a:p>
              <a:pPr>
                <a:defRPr/>
              </a:pPr>
              <a:r>
                <a:rPr lang="en-US" sz="2800" dirty="0">
                  <a:solidFill>
                    <a:schemeClr val="bg1"/>
                  </a:solidFill>
                  <a:latin typeface="Segoe UI Light (Headings)"/>
                </a:rPr>
                <a:t>File Structure (File Systems)</a:t>
              </a:r>
            </a:p>
            <a:p>
              <a:pPr>
                <a:defRPr/>
              </a:pPr>
              <a:r>
                <a:rPr lang="en-US" sz="2800" dirty="0">
                  <a:solidFill>
                    <a:schemeClr val="bg1"/>
                  </a:solidFill>
                  <a:latin typeface="Segoe UI Light (Headings)"/>
                </a:rPr>
                <a:t>Database Management Sys.</a:t>
              </a:r>
            </a:p>
            <a:p>
              <a:pPr>
                <a:defRPr/>
              </a:pPr>
              <a:r>
                <a:rPr lang="en-US" sz="2800" dirty="0">
                  <a:solidFill>
                    <a:schemeClr val="bg1"/>
                  </a:solidFill>
                  <a:latin typeface="Segoe UI Light (Headings)"/>
                </a:rPr>
                <a:t>Data Warehouse</a:t>
              </a:r>
            </a:p>
            <a:p>
              <a:pPr>
                <a:defRPr/>
              </a:pPr>
              <a:r>
                <a:rPr lang="en-US" sz="2800" dirty="0">
                  <a:solidFill>
                    <a:schemeClr val="bg1"/>
                  </a:solidFill>
                  <a:latin typeface="Segoe UI Light (Headings)"/>
                </a:rPr>
                <a:t>Big Data</a:t>
              </a:r>
            </a:p>
            <a:p>
              <a:pPr>
                <a:defRPr/>
              </a:pPr>
              <a:r>
                <a:rPr lang="en-US" sz="2800" dirty="0">
                  <a:solidFill>
                    <a:schemeClr val="bg1"/>
                  </a:solidFill>
                  <a:latin typeface="Segoe UI Light (Headings)"/>
                </a:rPr>
                <a:t>Cloud</a:t>
              </a:r>
            </a:p>
          </p:txBody>
        </p:sp>
        <p:sp>
          <p:nvSpPr>
            <p:cNvPr id="4" name="Rectangle 3">
              <a:extLst>
                <a:ext uri="{FF2B5EF4-FFF2-40B4-BE49-F238E27FC236}">
                  <a16:creationId xmlns:a16="http://schemas.microsoft.com/office/drawing/2014/main" id="{9961A45A-9713-4149-B9FC-EC60386F90D6}"/>
                </a:ext>
              </a:extLst>
            </p:cNvPr>
            <p:cNvSpPr/>
            <p:nvPr/>
          </p:nvSpPr>
          <p:spPr>
            <a:xfrm>
              <a:off x="-345371" y="2807988"/>
              <a:ext cx="4637974" cy="2677656"/>
            </a:xfrm>
            <a:prstGeom prst="rect">
              <a:avLst/>
            </a:prstGeom>
            <a:solidFill>
              <a:schemeClr val="tx1">
                <a:alpha val="80000"/>
              </a:schemeClr>
            </a:solidFill>
          </p:spPr>
          <p:txBody>
            <a:bodyPr wrap="square">
              <a:spAutoFit/>
            </a:bodyPr>
            <a:lstStyle/>
            <a:p>
              <a:pPr algn="r">
                <a:defRPr/>
              </a:pPr>
              <a:r>
                <a:rPr lang="en-US" sz="2800" dirty="0">
                  <a:solidFill>
                    <a:schemeClr val="bg1"/>
                  </a:solidFill>
                  <a:latin typeface="Segoe UI Light (Headings)"/>
                </a:rPr>
                <a:t>Algorithm Design</a:t>
              </a:r>
            </a:p>
            <a:p>
              <a:pPr algn="r">
                <a:defRPr/>
              </a:pPr>
              <a:r>
                <a:rPr lang="en-US" sz="2800" dirty="0">
                  <a:solidFill>
                    <a:schemeClr val="bg1"/>
                  </a:solidFill>
                  <a:latin typeface="Segoe UI Light (Headings)"/>
                </a:rPr>
                <a:t>Algorithm Analysis</a:t>
              </a:r>
            </a:p>
            <a:p>
              <a:pPr algn="r">
                <a:defRPr/>
              </a:pPr>
              <a:r>
                <a:rPr lang="en-US" sz="2800" dirty="0">
                  <a:solidFill>
                    <a:schemeClr val="bg1"/>
                  </a:solidFill>
                  <a:latin typeface="Segoe UI Light (Headings)"/>
                </a:rPr>
                <a:t>Artificial Intelligence (AI)</a:t>
              </a:r>
            </a:p>
            <a:p>
              <a:pPr algn="r">
                <a:defRPr/>
              </a:pPr>
              <a:r>
                <a:rPr lang="en-US" sz="2800" dirty="0">
                  <a:solidFill>
                    <a:schemeClr val="bg1"/>
                  </a:solidFill>
                  <a:latin typeface="Segoe UI Light (Headings)"/>
                </a:rPr>
                <a:t>Machine Learning</a:t>
              </a:r>
            </a:p>
            <a:p>
              <a:pPr algn="r">
                <a:defRPr/>
              </a:pPr>
              <a:r>
                <a:rPr lang="en-US" sz="2800" dirty="0">
                  <a:solidFill>
                    <a:schemeClr val="bg1"/>
                  </a:solidFill>
                  <a:latin typeface="Segoe UI Light (Headings)"/>
                </a:rPr>
                <a:t>Data Mining</a:t>
              </a:r>
            </a:p>
            <a:p>
              <a:pPr algn="r">
                <a:defRPr/>
              </a:pPr>
              <a:endParaRPr lang="en-US" sz="2800" dirty="0">
                <a:solidFill>
                  <a:schemeClr val="bg1"/>
                </a:solidFill>
                <a:latin typeface="Segoe UI Light (Headings)"/>
              </a:endParaRPr>
            </a:p>
          </p:txBody>
        </p:sp>
      </p:grpSp>
    </p:spTree>
    <p:extLst>
      <p:ext uri="{BB962C8B-B14F-4D97-AF65-F5344CB8AC3E}">
        <p14:creationId xmlns:p14="http://schemas.microsoft.com/office/powerpoint/2010/main" val="2174435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ME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10691"/>
            <a:ext cx="2281202" cy="307777"/>
          </a:xfrm>
          <a:prstGeom prst="rect">
            <a:avLst/>
          </a:prstGeom>
        </p:spPr>
        <p:txBody>
          <a:bodyPr wrap="none">
            <a:spAutoFit/>
          </a:bodyPr>
          <a:lstStyle/>
          <a:p>
            <a:r>
              <a:rPr lang="en-CA" sz="1400" dirty="0">
                <a:solidFill>
                  <a:srgbClr val="8F8FFF"/>
                </a:solidFill>
                <a:latin typeface="Segoe UI Light (Headings)"/>
                <a:hlinkClick r:id="rId5" action="ppaction://hlinkfile">
                  <a:extLst>
                    <a:ext uri="{A12FA001-AC4F-418D-AE19-62706E023703}">
                      <ahyp:hlinkClr xmlns:ahyp="http://schemas.microsoft.com/office/drawing/2018/hyperlinkcolor" val="tx"/>
                    </a:ext>
                  </a:extLst>
                </a:hlinkClick>
              </a:rPr>
              <a:t>hfani.myweb.cs.uwindsor.ca </a:t>
            </a:r>
            <a:endParaRPr lang="en-CA" sz="1400" dirty="0">
              <a:solidFill>
                <a:srgbClr val="8F8FFF"/>
              </a:solidFill>
              <a:latin typeface="Segoe UI Light (Headings)"/>
            </a:endParaRPr>
          </a:p>
        </p:txBody>
      </p:sp>
    </p:spTree>
    <p:extLst>
      <p:ext uri="{BB962C8B-B14F-4D97-AF65-F5344CB8AC3E}">
        <p14:creationId xmlns:p14="http://schemas.microsoft.com/office/powerpoint/2010/main" val="34361974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BFD1F1C7-CF4F-407C-BC01-279F2AD1498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D97DDAFF-A82B-4A98-BA1E-553EF15A3969}"/>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a:t>
            </a:r>
            <a:r>
              <a:rPr lang="en-US" sz="2000" b="1" dirty="0">
                <a:solidFill>
                  <a:schemeClr val="bg1"/>
                </a:solidFill>
                <a:latin typeface="Segoe UI Light (Headings)"/>
              </a:rPr>
              <a:t>Me</a:t>
            </a:r>
            <a:r>
              <a:rPr lang="en-US" sz="2000" dirty="0">
                <a:solidFill>
                  <a:schemeClr val="bg1"/>
                </a:solidFill>
                <a:latin typeface="Segoe UI Light (Headings)"/>
              </a:rPr>
              <a:t> | Weekly Schedule</a:t>
            </a:r>
          </a:p>
        </p:txBody>
      </p:sp>
      <p:pic>
        <p:nvPicPr>
          <p:cNvPr id="3" name="Picture 2" descr="A group of people on a beach next to the ocean&#10;&#10;Description automatically generated">
            <a:extLst>
              <a:ext uri="{FF2B5EF4-FFF2-40B4-BE49-F238E27FC236}">
                <a16:creationId xmlns:a16="http://schemas.microsoft.com/office/drawing/2014/main" id="{0BF999A1-CDFB-40AF-93DE-C9AC61B4DED6}"/>
              </a:ext>
            </a:extLst>
          </p:cNvPr>
          <p:cNvPicPr>
            <a:picLocks noChangeAspect="1"/>
          </p:cNvPicPr>
          <p:nvPr/>
        </p:nvPicPr>
        <p:blipFill rotWithShape="1">
          <a:blip r:embed="rId5"/>
          <a:srcRect l="10630" r="12609" b="10404"/>
          <a:stretch/>
        </p:blipFill>
        <p:spPr>
          <a:xfrm>
            <a:off x="0" y="0"/>
            <a:ext cx="12192000" cy="6144546"/>
          </a:xfrm>
          <a:prstGeom prst="rect">
            <a:avLst/>
          </a:prstGeom>
        </p:spPr>
      </p:pic>
      <p:sp>
        <p:nvSpPr>
          <p:cNvPr id="28" name="Title 1">
            <a:extLst>
              <a:ext uri="{FF2B5EF4-FFF2-40B4-BE49-F238E27FC236}">
                <a16:creationId xmlns:a16="http://schemas.microsoft.com/office/drawing/2014/main" id="{6AB386CA-A3F4-4CD8-B9EB-AD51F4DFCF61}"/>
              </a:ext>
            </a:extLst>
          </p:cNvPr>
          <p:cNvSpPr txBox="1">
            <a:spLocks/>
          </p:cNvSpPr>
          <p:nvPr/>
        </p:nvSpPr>
        <p:spPr>
          <a:xfrm>
            <a:off x="0" y="6147330"/>
            <a:ext cx="12192000" cy="307776"/>
          </a:xfrm>
          <a:prstGeom prst="rect">
            <a:avLst/>
          </a:prstGeom>
          <a:solidFill>
            <a:schemeClr val="tx1">
              <a:alpha val="70000"/>
            </a:schemeClr>
          </a:solidFill>
        </p:spPr>
        <p:txBody>
          <a:bodyPr vert="horz" lIns="91440" tIns="91440" rIns="0" bIns="0" rtlCol="0" anchor="t">
            <a:normAutofit fontScale="55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CA" cap="none" dirty="0">
                <a:solidFill>
                  <a:schemeClr val="bg2"/>
                </a:solidFill>
                <a:latin typeface="Segoe UI Light (Headings)"/>
              </a:rPr>
              <a:t>WSDM 2016, 2nd Year PhD, Baker Beach, San Francisco, USA.</a:t>
            </a:r>
            <a:endParaRPr lang="en-US" cap="none" dirty="0">
              <a:solidFill>
                <a:schemeClr val="bg2"/>
              </a:solidFill>
              <a:latin typeface="Segoe UI Light (Headings)"/>
            </a:endParaRPr>
          </a:p>
        </p:txBody>
      </p:sp>
    </p:spTree>
    <p:extLst>
      <p:ext uri="{BB962C8B-B14F-4D97-AF65-F5344CB8AC3E}">
        <p14:creationId xmlns:p14="http://schemas.microsoft.com/office/powerpoint/2010/main" val="32013255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F6C4D074-81B8-4698-8E80-681D13A12D9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8" name="TextBox 7">
            <a:extLst>
              <a:ext uri="{FF2B5EF4-FFF2-40B4-BE49-F238E27FC236}">
                <a16:creationId xmlns:a16="http://schemas.microsoft.com/office/drawing/2014/main" id="{5F6C00F2-2206-46BE-AC81-F22DD4AD3A3E}"/>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a:t>
            </a:r>
            <a:r>
              <a:rPr lang="en-US" sz="2000" b="1" dirty="0">
                <a:solidFill>
                  <a:schemeClr val="bg1"/>
                </a:solidFill>
                <a:latin typeface="Segoe UI Light (Headings)"/>
              </a:rPr>
              <a:t>Me</a:t>
            </a:r>
            <a:r>
              <a:rPr lang="en-US" sz="2000" dirty="0">
                <a:solidFill>
                  <a:schemeClr val="bg1"/>
                </a:solidFill>
                <a:latin typeface="Segoe UI Light (Headings)"/>
              </a:rPr>
              <a:t> | Weekly Schedule</a:t>
            </a:r>
          </a:p>
        </p:txBody>
      </p:sp>
      <p:pic>
        <p:nvPicPr>
          <p:cNvPr id="3" name="Picture 2" descr="A group of people on a beach next to the ocean&#10;&#10;Description automatically generated">
            <a:extLst>
              <a:ext uri="{FF2B5EF4-FFF2-40B4-BE49-F238E27FC236}">
                <a16:creationId xmlns:a16="http://schemas.microsoft.com/office/drawing/2014/main" id="{0BF999A1-CDFB-40AF-93DE-C9AC61B4DED6}"/>
              </a:ext>
            </a:extLst>
          </p:cNvPr>
          <p:cNvPicPr>
            <a:picLocks noChangeAspect="1"/>
          </p:cNvPicPr>
          <p:nvPr/>
        </p:nvPicPr>
        <p:blipFill rotWithShape="1">
          <a:blip r:embed="rId5"/>
          <a:srcRect l="10630" r="12609" b="5834"/>
          <a:stretch/>
        </p:blipFill>
        <p:spPr>
          <a:xfrm>
            <a:off x="0" y="0"/>
            <a:ext cx="12192000" cy="6457890"/>
          </a:xfrm>
          <a:prstGeom prst="rect">
            <a:avLst/>
          </a:prstGeom>
        </p:spPr>
      </p:pic>
      <p:sp>
        <p:nvSpPr>
          <p:cNvPr id="28" name="Title 1">
            <a:extLst>
              <a:ext uri="{FF2B5EF4-FFF2-40B4-BE49-F238E27FC236}">
                <a16:creationId xmlns:a16="http://schemas.microsoft.com/office/drawing/2014/main" id="{6AB386CA-A3F4-4CD8-B9EB-AD51F4DFCF61}"/>
              </a:ext>
            </a:extLst>
          </p:cNvPr>
          <p:cNvSpPr txBox="1">
            <a:spLocks/>
          </p:cNvSpPr>
          <p:nvPr/>
        </p:nvSpPr>
        <p:spPr>
          <a:xfrm>
            <a:off x="1282700" y="5126901"/>
            <a:ext cx="10909300" cy="1367440"/>
          </a:xfrm>
          <a:prstGeom prst="rect">
            <a:avLst/>
          </a:prstGeom>
          <a:solidFill>
            <a:schemeClr val="tx1">
              <a:alpha val="70000"/>
            </a:schemeClr>
          </a:solidFill>
        </p:spPr>
        <p:txBody>
          <a:bodyPr vert="horz" lIns="91440" tIns="91440" rIns="0" bIns="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fontAlgn="t"/>
            <a:r>
              <a:rPr lang="en-US" sz="1800" b="1" cap="none" dirty="0">
                <a:solidFill>
                  <a:schemeClr val="bg2"/>
                </a:solidFill>
                <a:latin typeface="Segoe UI Light (Headings)"/>
              </a:rPr>
              <a:t>Hossein</a:t>
            </a:r>
            <a:r>
              <a:rPr lang="en-US" sz="1800" cap="none" dirty="0">
                <a:solidFill>
                  <a:schemeClr val="bg2"/>
                </a:solidFill>
                <a:latin typeface="Segoe UI Light (Headings)"/>
              </a:rPr>
              <a:t> Fani, PhD</a:t>
            </a:r>
          </a:p>
          <a:p>
            <a:pPr fontAlgn="t"/>
            <a:r>
              <a:rPr lang="en-US" sz="1800" cap="none" dirty="0">
                <a:solidFill>
                  <a:schemeClr val="bg2"/>
                </a:solidFill>
                <a:latin typeface="Segoe UI Light (Headings)"/>
              </a:rPr>
              <a:t>A</a:t>
            </a:r>
            <a:r>
              <a:rPr lang="en-CA" sz="1800" cap="none" dirty="0">
                <a:solidFill>
                  <a:schemeClr val="bg2"/>
                </a:solidFill>
                <a:latin typeface="Segoe UI Light (Headings)"/>
              </a:rPr>
              <a:t>ssistant Professor, School of Computer Science, Faculty of Science, University of Windsor</a:t>
            </a:r>
          </a:p>
          <a:p>
            <a:pPr fontAlgn="t"/>
            <a:r>
              <a:rPr lang="en-CA" sz="1800" cap="none" dirty="0">
                <a:solidFill>
                  <a:schemeClr val="bg2"/>
                </a:solidFill>
                <a:latin typeface="Segoe UI Light (Headings)"/>
              </a:rPr>
              <a:t>Room 5111, Lambton Tower</a:t>
            </a:r>
            <a:br>
              <a:rPr lang="en-CA" sz="1800" cap="none" dirty="0">
                <a:solidFill>
                  <a:schemeClr val="bg2"/>
                </a:solidFill>
                <a:latin typeface="Segoe UI Light (Headings)"/>
              </a:rPr>
            </a:br>
            <a:r>
              <a:rPr lang="pt-BR" sz="1800" b="1" cap="none" dirty="0">
                <a:solidFill>
                  <a:schemeClr val="bg2"/>
                </a:solidFill>
                <a:latin typeface="Segoe UI Light (Headings)"/>
              </a:rPr>
              <a:t>hfani@uwindsor.ca</a:t>
            </a:r>
            <a:r>
              <a:rPr lang="pt-BR" sz="1800" cap="none" dirty="0">
                <a:solidFill>
                  <a:schemeClr val="bg2"/>
                </a:solidFill>
                <a:latin typeface="Segoe UI Light (Headings)"/>
              </a:rPr>
              <a:t>; hossein.fani@uwindsor.ca</a:t>
            </a:r>
          </a:p>
          <a:p>
            <a:r>
              <a:rPr lang="en-US" sz="1800" cap="none" dirty="0">
                <a:solidFill>
                  <a:schemeClr val="bg2"/>
                </a:solidFill>
                <a:latin typeface="Segoe UI Light (Headings)"/>
              </a:rPr>
              <a:t>hfani.myweb.cs.uwindsor.ca</a:t>
            </a:r>
          </a:p>
        </p:txBody>
      </p:sp>
      <p:pic>
        <p:nvPicPr>
          <p:cNvPr id="6" name="Picture 5" descr="A person wearing a blue jacket&#10;&#10;Description automatically generated">
            <a:extLst>
              <a:ext uri="{FF2B5EF4-FFF2-40B4-BE49-F238E27FC236}">
                <a16:creationId xmlns:a16="http://schemas.microsoft.com/office/drawing/2014/main" id="{8B44AB89-842D-46C9-9A8E-E286A564F360}"/>
              </a:ext>
            </a:extLst>
          </p:cNvPr>
          <p:cNvPicPr>
            <a:picLocks noChangeAspect="1"/>
          </p:cNvPicPr>
          <p:nvPr/>
        </p:nvPicPr>
        <p:blipFill rotWithShape="1">
          <a:blip r:embed="rId6"/>
          <a:srcRect l="14431" r="16163" b="22456"/>
          <a:stretch/>
        </p:blipFill>
        <p:spPr>
          <a:xfrm>
            <a:off x="0" y="5126901"/>
            <a:ext cx="1282700" cy="1386872"/>
          </a:xfrm>
          <a:prstGeom prst="rect">
            <a:avLst/>
          </a:prstGeom>
        </p:spPr>
      </p:pic>
    </p:spTree>
    <p:extLst>
      <p:ext uri="{BB962C8B-B14F-4D97-AF65-F5344CB8AC3E}">
        <p14:creationId xmlns:p14="http://schemas.microsoft.com/office/powerpoint/2010/main" val="25068710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OFFICE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10691"/>
            <a:ext cx="5138779" cy="307777"/>
          </a:xfrm>
          <a:prstGeom prst="rect">
            <a:avLst/>
          </a:prstGeom>
        </p:spPr>
        <p:txBody>
          <a:bodyPr wrap="none">
            <a:spAutoFit/>
          </a:bodyPr>
          <a:lstStyle/>
          <a:p>
            <a:r>
              <a:rPr lang="en-CA" sz="1400" dirty="0">
                <a:solidFill>
                  <a:schemeClr val="bg1"/>
                </a:solidFill>
                <a:latin typeface="Segoe UI Light (Headings)"/>
              </a:rPr>
              <a:t>Lectures → How To Find → </a:t>
            </a:r>
            <a:r>
              <a:rPr lang="en-CA" sz="1400" dirty="0">
                <a:solidFill>
                  <a:srgbClr val="8F8FFF"/>
                </a:solidFill>
                <a:latin typeface="Segoe UI Light (Headings)"/>
                <a:hlinkClick r:id="rId5">
                  <a:extLst>
                    <a:ext uri="{A12FA001-AC4F-418D-AE19-62706E023703}">
                      <ahyp:hlinkClr xmlns:ahyp="http://schemas.microsoft.com/office/drawing/2018/hyperlinkcolor" val="tx"/>
                    </a:ext>
                  </a:extLst>
                </a:hlinkClick>
              </a:rPr>
              <a:t>How to Attend Instructor's Office Hours</a:t>
            </a:r>
            <a:endParaRPr lang="en-CA" sz="1400" dirty="0">
              <a:solidFill>
                <a:srgbClr val="8F8FFF"/>
              </a:solidFill>
              <a:latin typeface="Segoe UI Light (Headings)"/>
            </a:endParaRPr>
          </a:p>
        </p:txBody>
      </p:sp>
    </p:spTree>
    <p:extLst>
      <p:ext uri="{BB962C8B-B14F-4D97-AF65-F5344CB8AC3E}">
        <p14:creationId xmlns:p14="http://schemas.microsoft.com/office/powerpoint/2010/main" val="22009065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Weekly schedule </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10691"/>
            <a:ext cx="1452577" cy="307777"/>
          </a:xfrm>
          <a:prstGeom prst="rect">
            <a:avLst/>
          </a:prstGeom>
        </p:spPr>
        <p:txBody>
          <a:bodyPr wrap="none">
            <a:spAutoFit/>
          </a:bodyPr>
          <a:lstStyle/>
          <a:p>
            <a:r>
              <a:rPr lang="en-CA" sz="1400" dirty="0">
                <a:solidFill>
                  <a:srgbClr val="8F8FFF"/>
                </a:solidFill>
                <a:latin typeface="Segoe UI Light (Headings)"/>
                <a:hlinkClick r:id="rId5">
                  <a:extLst>
                    <a:ext uri="{A12FA001-AC4F-418D-AE19-62706E023703}">
                      <ahyp:hlinkClr xmlns:ahyp="http://schemas.microsoft.com/office/drawing/2018/hyperlinkcolor" val="tx"/>
                    </a:ext>
                  </a:extLst>
                </a:hlinkClick>
              </a:rPr>
              <a:t>Weekly Schedule</a:t>
            </a:r>
            <a:endParaRPr lang="en-CA" sz="1400" dirty="0">
              <a:solidFill>
                <a:srgbClr val="8F8FFF"/>
              </a:solidFill>
              <a:latin typeface="Segoe UI Light (Headings)"/>
            </a:endParaRPr>
          </a:p>
        </p:txBody>
      </p:sp>
    </p:spTree>
    <p:extLst>
      <p:ext uri="{BB962C8B-B14F-4D97-AF65-F5344CB8AC3E}">
        <p14:creationId xmlns:p14="http://schemas.microsoft.com/office/powerpoint/2010/main" val="193721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28C22FA8-DE83-4365-AA72-A14FAA3EC85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138" b="34218"/>
          <a:stretch/>
        </p:blipFill>
        <p:spPr>
          <a:xfrm>
            <a:off x="0" y="0"/>
            <a:ext cx="14033888" cy="7870439"/>
          </a:xfrm>
          <a:prstGeom prst="rect">
            <a:avLst/>
          </a:prstGeom>
        </p:spPr>
      </p:pic>
      <p:sp>
        <p:nvSpPr>
          <p:cNvPr id="7" name="TextBox 6">
            <a:extLst>
              <a:ext uri="{FF2B5EF4-FFF2-40B4-BE49-F238E27FC236}">
                <a16:creationId xmlns:a16="http://schemas.microsoft.com/office/drawing/2014/main" id="{BC87E14C-E95C-44E5-B9B2-3ACAD089CBD9}"/>
              </a:ext>
            </a:extLst>
          </p:cNvPr>
          <p:cNvSpPr txBox="1"/>
          <p:nvPr/>
        </p:nvSpPr>
        <p:spPr>
          <a:xfrm>
            <a:off x="-1" y="6397443"/>
            <a:ext cx="12687321"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Me | </a:t>
            </a:r>
            <a:r>
              <a:rPr lang="en-US" sz="2000" b="1" dirty="0">
                <a:solidFill>
                  <a:schemeClr val="bg1"/>
                </a:solidFill>
                <a:latin typeface="Segoe UI Light (Headings)"/>
              </a:rPr>
              <a:t>Weekly Schedule</a:t>
            </a:r>
          </a:p>
        </p:txBody>
      </p:sp>
      <p:pic>
        <p:nvPicPr>
          <p:cNvPr id="5" name="Picture 4" descr="Weekly Schedule for COMP2650: Digital Design Fall 2020">
            <a:extLst>
              <a:ext uri="{FF2B5EF4-FFF2-40B4-BE49-F238E27FC236}">
                <a16:creationId xmlns:a16="http://schemas.microsoft.com/office/drawing/2014/main" id="{6AE25D9F-7F72-446D-8569-7CEB480A42B4}"/>
              </a:ext>
            </a:extLst>
          </p:cNvPr>
          <p:cNvPicPr>
            <a:picLocks noChangeAspect="1"/>
          </p:cNvPicPr>
          <p:nvPr/>
        </p:nvPicPr>
        <p:blipFill rotWithShape="1">
          <a:blip r:embed="rId4">
            <a:alphaModFix amt="85000"/>
          </a:blip>
          <a:srcRect b="1884"/>
          <a:stretch/>
        </p:blipFill>
        <p:spPr>
          <a:xfrm>
            <a:off x="3222171" y="0"/>
            <a:ext cx="5464629" cy="6397443"/>
          </a:xfrm>
          <a:prstGeom prst="rect">
            <a:avLst/>
          </a:prstGeom>
          <a:effectLst/>
        </p:spPr>
      </p:pic>
    </p:spTree>
    <p:extLst>
      <p:ext uri="{BB962C8B-B14F-4D97-AF65-F5344CB8AC3E}">
        <p14:creationId xmlns:p14="http://schemas.microsoft.com/office/powerpoint/2010/main" val="953494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D6CD3426-FBE9-46D9-B887-89466050A0D0}"/>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138" r="9595" b="34218"/>
          <a:stretch/>
        </p:blipFill>
        <p:spPr>
          <a:xfrm>
            <a:off x="0" y="0"/>
            <a:ext cx="12687320" cy="7870439"/>
          </a:xfrm>
          <a:prstGeom prst="rect">
            <a:avLst/>
          </a:prstGeom>
        </p:spPr>
      </p:pic>
      <p:sp>
        <p:nvSpPr>
          <p:cNvPr id="9" name="TextBox 8">
            <a:extLst>
              <a:ext uri="{FF2B5EF4-FFF2-40B4-BE49-F238E27FC236}">
                <a16:creationId xmlns:a16="http://schemas.microsoft.com/office/drawing/2014/main" id="{FC06303B-C6E8-49ED-838E-53B7169B9F15}"/>
              </a:ext>
            </a:extLst>
          </p:cNvPr>
          <p:cNvSpPr txBox="1"/>
          <p:nvPr/>
        </p:nvSpPr>
        <p:spPr>
          <a:xfrm>
            <a:off x="-1" y="6397443"/>
            <a:ext cx="12687321"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Me | </a:t>
            </a:r>
            <a:r>
              <a:rPr lang="en-US" sz="2000" b="1" dirty="0">
                <a:solidFill>
                  <a:schemeClr val="bg1"/>
                </a:solidFill>
                <a:latin typeface="Segoe UI Light (Headings)"/>
              </a:rPr>
              <a:t>Weekly Schedule</a:t>
            </a:r>
          </a:p>
        </p:txBody>
      </p:sp>
      <p:grpSp>
        <p:nvGrpSpPr>
          <p:cNvPr id="2" name="Group 1">
            <a:extLst>
              <a:ext uri="{FF2B5EF4-FFF2-40B4-BE49-F238E27FC236}">
                <a16:creationId xmlns:a16="http://schemas.microsoft.com/office/drawing/2014/main" id="{D8B324B6-F0E4-469C-B21A-8612E5DCEA0F}"/>
              </a:ext>
            </a:extLst>
          </p:cNvPr>
          <p:cNvGrpSpPr/>
          <p:nvPr/>
        </p:nvGrpSpPr>
        <p:grpSpPr>
          <a:xfrm>
            <a:off x="2579955" y="1304209"/>
            <a:ext cx="6749059" cy="3911877"/>
            <a:chOff x="2579955" y="1325279"/>
            <a:chExt cx="6749059" cy="3911877"/>
          </a:xfrm>
        </p:grpSpPr>
        <p:pic>
          <p:nvPicPr>
            <p:cNvPr id="8" name="Picture 7" descr="Weekly Schedule for COMP2650: Digital Design Fall 2020">
              <a:extLst>
                <a:ext uri="{FF2B5EF4-FFF2-40B4-BE49-F238E27FC236}">
                  <a16:creationId xmlns:a16="http://schemas.microsoft.com/office/drawing/2014/main" id="{9C020F4A-68C1-445C-80FA-6D53564F6EE6}"/>
                </a:ext>
              </a:extLst>
            </p:cNvPr>
            <p:cNvPicPr>
              <a:picLocks noChangeAspect="1"/>
            </p:cNvPicPr>
            <p:nvPr/>
          </p:nvPicPr>
          <p:blipFill rotWithShape="1">
            <a:blip r:embed="rId4">
              <a:alphaModFix amt="85000"/>
            </a:blip>
            <a:srcRect t="11954" r="32433" b="57703"/>
            <a:stretch/>
          </p:blipFill>
          <p:spPr>
            <a:xfrm>
              <a:off x="2579955" y="1620843"/>
              <a:ext cx="6749059" cy="3616313"/>
            </a:xfrm>
            <a:prstGeom prst="rect">
              <a:avLst/>
            </a:prstGeom>
          </p:spPr>
        </p:pic>
        <p:pic>
          <p:nvPicPr>
            <p:cNvPr id="5" name="Picture 4" descr="Weekly Schedule for COMP2650: Digital Design Fall 2020">
              <a:extLst>
                <a:ext uri="{FF2B5EF4-FFF2-40B4-BE49-F238E27FC236}">
                  <a16:creationId xmlns:a16="http://schemas.microsoft.com/office/drawing/2014/main" id="{41265065-C199-468B-A6B2-E3B0137ED87A}"/>
                </a:ext>
              </a:extLst>
            </p:cNvPr>
            <p:cNvPicPr>
              <a:picLocks noChangeAspect="1"/>
            </p:cNvPicPr>
            <p:nvPr/>
          </p:nvPicPr>
          <p:blipFill rotWithShape="1">
            <a:blip r:embed="rId4"/>
            <a:srcRect r="32433" b="97520"/>
            <a:stretch/>
          </p:blipFill>
          <p:spPr>
            <a:xfrm>
              <a:off x="2579955" y="1325279"/>
              <a:ext cx="6749059" cy="295564"/>
            </a:xfrm>
            <a:prstGeom prst="rect">
              <a:avLst/>
            </a:prstGeom>
          </p:spPr>
        </p:pic>
      </p:grpSp>
      <p:pic>
        <p:nvPicPr>
          <p:cNvPr id="3" name="Picture 2">
            <a:extLst>
              <a:ext uri="{FF2B5EF4-FFF2-40B4-BE49-F238E27FC236}">
                <a16:creationId xmlns:a16="http://schemas.microsoft.com/office/drawing/2014/main" id="{2CFFD39C-AAC5-4547-BE4E-099C6CC0B122}"/>
              </a:ext>
            </a:extLst>
          </p:cNvPr>
          <p:cNvPicPr>
            <a:picLocks noChangeAspect="1"/>
          </p:cNvPicPr>
          <p:nvPr/>
        </p:nvPicPr>
        <p:blipFill>
          <a:blip r:embed="rId5"/>
          <a:stretch>
            <a:fillRect/>
          </a:stretch>
        </p:blipFill>
        <p:spPr>
          <a:xfrm>
            <a:off x="4548187" y="1580723"/>
            <a:ext cx="4773249" cy="3616313"/>
          </a:xfrm>
          <a:prstGeom prst="rect">
            <a:avLst/>
          </a:prstGeom>
        </p:spPr>
      </p:pic>
    </p:spTree>
    <p:extLst>
      <p:ext uri="{BB962C8B-B14F-4D97-AF65-F5344CB8AC3E}">
        <p14:creationId xmlns:p14="http://schemas.microsoft.com/office/powerpoint/2010/main" val="36489542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F9CC47F1-2879-4D1C-961D-4148869F5729}"/>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138" r="9595" b="34218"/>
          <a:stretch/>
        </p:blipFill>
        <p:spPr>
          <a:xfrm>
            <a:off x="0" y="0"/>
            <a:ext cx="12687320" cy="7870439"/>
          </a:xfrm>
          <a:prstGeom prst="rect">
            <a:avLst/>
          </a:prstGeom>
        </p:spPr>
      </p:pic>
      <p:sp>
        <p:nvSpPr>
          <p:cNvPr id="11" name="TextBox 10">
            <a:extLst>
              <a:ext uri="{FF2B5EF4-FFF2-40B4-BE49-F238E27FC236}">
                <a16:creationId xmlns:a16="http://schemas.microsoft.com/office/drawing/2014/main" id="{D4876B11-6198-4F95-A1B2-67212FBE9120}"/>
              </a:ext>
            </a:extLst>
          </p:cNvPr>
          <p:cNvSpPr txBox="1"/>
          <p:nvPr/>
        </p:nvSpPr>
        <p:spPr>
          <a:xfrm>
            <a:off x="-1" y="6397443"/>
            <a:ext cx="12687321"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Me | </a:t>
            </a:r>
            <a:r>
              <a:rPr lang="en-US" sz="2000" b="1" dirty="0">
                <a:solidFill>
                  <a:schemeClr val="bg1"/>
                </a:solidFill>
                <a:latin typeface="Segoe UI Light (Headings)"/>
              </a:rPr>
              <a:t>Weekly Schedule</a:t>
            </a:r>
          </a:p>
        </p:txBody>
      </p:sp>
      <p:grpSp>
        <p:nvGrpSpPr>
          <p:cNvPr id="2" name="Group 1">
            <a:extLst>
              <a:ext uri="{FF2B5EF4-FFF2-40B4-BE49-F238E27FC236}">
                <a16:creationId xmlns:a16="http://schemas.microsoft.com/office/drawing/2014/main" id="{2697938C-87A6-4FC6-8F05-26B21B910614}"/>
              </a:ext>
            </a:extLst>
          </p:cNvPr>
          <p:cNvGrpSpPr/>
          <p:nvPr/>
        </p:nvGrpSpPr>
        <p:grpSpPr>
          <a:xfrm>
            <a:off x="2738996" y="1076335"/>
            <a:ext cx="6714008" cy="4367625"/>
            <a:chOff x="2650095" y="1109916"/>
            <a:chExt cx="6714008" cy="4367625"/>
          </a:xfrm>
        </p:grpSpPr>
        <p:pic>
          <p:nvPicPr>
            <p:cNvPr id="8" name="Picture 7" descr="Weekly Schedule for COMP2650: Digital Design Fall 2020">
              <a:extLst>
                <a:ext uri="{FF2B5EF4-FFF2-40B4-BE49-F238E27FC236}">
                  <a16:creationId xmlns:a16="http://schemas.microsoft.com/office/drawing/2014/main" id="{9C020F4A-68C1-445C-80FA-6D53564F6EE6}"/>
                </a:ext>
              </a:extLst>
            </p:cNvPr>
            <p:cNvPicPr>
              <a:picLocks noChangeAspect="1"/>
            </p:cNvPicPr>
            <p:nvPr/>
          </p:nvPicPr>
          <p:blipFill rotWithShape="1">
            <a:blip r:embed="rId4"/>
            <a:srcRect l="79" t="46062" r="32576" b="19343"/>
            <a:stretch/>
          </p:blipFill>
          <p:spPr>
            <a:xfrm>
              <a:off x="2679700" y="1380458"/>
              <a:ext cx="6684403" cy="4097083"/>
            </a:xfrm>
            <a:prstGeom prst="rect">
              <a:avLst/>
            </a:prstGeom>
          </p:spPr>
        </p:pic>
        <p:pic>
          <p:nvPicPr>
            <p:cNvPr id="5" name="Picture 4" descr="Weekly Schedule for COMP2650: Digital Design Fall 2020">
              <a:extLst>
                <a:ext uri="{FF2B5EF4-FFF2-40B4-BE49-F238E27FC236}">
                  <a16:creationId xmlns:a16="http://schemas.microsoft.com/office/drawing/2014/main" id="{25DFCDB4-278A-46F2-ADB0-5C44BE47F41E}"/>
                </a:ext>
              </a:extLst>
            </p:cNvPr>
            <p:cNvPicPr>
              <a:picLocks noChangeAspect="1"/>
            </p:cNvPicPr>
            <p:nvPr/>
          </p:nvPicPr>
          <p:blipFill rotWithShape="1">
            <a:blip r:embed="rId4"/>
            <a:srcRect l="-254" t="-33" r="32613" b="97749"/>
            <a:stretch/>
          </p:blipFill>
          <p:spPr>
            <a:xfrm>
              <a:off x="2650095" y="1109916"/>
              <a:ext cx="6714008" cy="270542"/>
            </a:xfrm>
            <a:prstGeom prst="rect">
              <a:avLst/>
            </a:prstGeom>
          </p:spPr>
        </p:pic>
      </p:grpSp>
      <p:pic>
        <p:nvPicPr>
          <p:cNvPr id="3" name="Picture 2">
            <a:extLst>
              <a:ext uri="{FF2B5EF4-FFF2-40B4-BE49-F238E27FC236}">
                <a16:creationId xmlns:a16="http://schemas.microsoft.com/office/drawing/2014/main" id="{66D96060-8623-4F7F-B70A-6CD1802E5771}"/>
              </a:ext>
            </a:extLst>
          </p:cNvPr>
          <p:cNvPicPr>
            <a:picLocks noChangeAspect="1"/>
          </p:cNvPicPr>
          <p:nvPr/>
        </p:nvPicPr>
        <p:blipFill>
          <a:blip r:embed="rId5"/>
          <a:stretch>
            <a:fillRect/>
          </a:stretch>
        </p:blipFill>
        <p:spPr>
          <a:xfrm>
            <a:off x="4695824" y="1346877"/>
            <a:ext cx="4727575" cy="4097083"/>
          </a:xfrm>
          <a:prstGeom prst="rect">
            <a:avLst/>
          </a:prstGeom>
        </p:spPr>
      </p:pic>
    </p:spTree>
    <p:extLst>
      <p:ext uri="{BB962C8B-B14F-4D97-AF65-F5344CB8AC3E}">
        <p14:creationId xmlns:p14="http://schemas.microsoft.com/office/powerpoint/2010/main" val="25357396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288E4BD6-B556-4C8D-BB6E-14AE23AF1E3E}"/>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138" r="9595" b="34218"/>
          <a:stretch/>
        </p:blipFill>
        <p:spPr>
          <a:xfrm>
            <a:off x="0" y="0"/>
            <a:ext cx="12687320" cy="7870439"/>
          </a:xfrm>
          <a:prstGeom prst="rect">
            <a:avLst/>
          </a:prstGeom>
        </p:spPr>
      </p:pic>
      <p:sp>
        <p:nvSpPr>
          <p:cNvPr id="9" name="TextBox 8">
            <a:extLst>
              <a:ext uri="{FF2B5EF4-FFF2-40B4-BE49-F238E27FC236}">
                <a16:creationId xmlns:a16="http://schemas.microsoft.com/office/drawing/2014/main" id="{9A69F871-B5D9-4BA0-BCF3-A39317E79528}"/>
              </a:ext>
            </a:extLst>
          </p:cNvPr>
          <p:cNvSpPr txBox="1"/>
          <p:nvPr/>
        </p:nvSpPr>
        <p:spPr>
          <a:xfrm>
            <a:off x="-1" y="6397443"/>
            <a:ext cx="12687321"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Me | </a:t>
            </a:r>
            <a:r>
              <a:rPr lang="en-US" sz="2000" b="1" dirty="0">
                <a:solidFill>
                  <a:schemeClr val="bg1"/>
                </a:solidFill>
                <a:latin typeface="Segoe UI Light (Headings)"/>
              </a:rPr>
              <a:t>Weekly Schedule</a:t>
            </a:r>
          </a:p>
        </p:txBody>
      </p:sp>
      <p:grpSp>
        <p:nvGrpSpPr>
          <p:cNvPr id="2" name="Group 1">
            <a:extLst>
              <a:ext uri="{FF2B5EF4-FFF2-40B4-BE49-F238E27FC236}">
                <a16:creationId xmlns:a16="http://schemas.microsoft.com/office/drawing/2014/main" id="{F58B042B-663B-4B1C-9216-0D1DF573FCFE}"/>
              </a:ext>
            </a:extLst>
          </p:cNvPr>
          <p:cNvGrpSpPr/>
          <p:nvPr/>
        </p:nvGrpSpPr>
        <p:grpSpPr>
          <a:xfrm>
            <a:off x="3431226" y="2711357"/>
            <a:ext cx="5046518" cy="1035177"/>
            <a:chOff x="7145481" y="2393823"/>
            <a:chExt cx="5046518" cy="1035177"/>
          </a:xfrm>
        </p:grpSpPr>
        <p:pic>
          <p:nvPicPr>
            <p:cNvPr id="8" name="Picture 7" descr="Weekly Schedule for COMP2650: Digital Design Fall 2020">
              <a:extLst>
                <a:ext uri="{FF2B5EF4-FFF2-40B4-BE49-F238E27FC236}">
                  <a16:creationId xmlns:a16="http://schemas.microsoft.com/office/drawing/2014/main" id="{9C020F4A-68C1-445C-80FA-6D53564F6EE6}"/>
                </a:ext>
              </a:extLst>
            </p:cNvPr>
            <p:cNvPicPr>
              <a:picLocks noChangeAspect="1"/>
            </p:cNvPicPr>
            <p:nvPr/>
          </p:nvPicPr>
          <p:blipFill rotWithShape="1">
            <a:blip r:embed="rId4"/>
            <a:srcRect l="67469" t="-125" r="9463" b="93797"/>
            <a:stretch/>
          </p:blipFill>
          <p:spPr>
            <a:xfrm>
              <a:off x="9081654" y="2410691"/>
              <a:ext cx="3110345" cy="1018309"/>
            </a:xfrm>
            <a:prstGeom prst="rect">
              <a:avLst/>
            </a:prstGeom>
          </p:spPr>
        </p:pic>
        <p:pic>
          <p:nvPicPr>
            <p:cNvPr id="5" name="Picture 4" descr="Weekly Schedule for COMP2650: Digital Design Fall 2020">
              <a:extLst>
                <a:ext uri="{FF2B5EF4-FFF2-40B4-BE49-F238E27FC236}">
                  <a16:creationId xmlns:a16="http://schemas.microsoft.com/office/drawing/2014/main" id="{0DA193EB-122E-4D2B-8ED7-35555173CB0D}"/>
                </a:ext>
              </a:extLst>
            </p:cNvPr>
            <p:cNvPicPr>
              <a:picLocks noChangeAspect="1"/>
            </p:cNvPicPr>
            <p:nvPr/>
          </p:nvPicPr>
          <p:blipFill rotWithShape="1">
            <a:blip r:embed="rId4"/>
            <a:srcRect l="116" t="-230" r="85525" b="93797"/>
            <a:stretch/>
          </p:blipFill>
          <p:spPr>
            <a:xfrm>
              <a:off x="7145481" y="2393823"/>
              <a:ext cx="1936173" cy="1035177"/>
            </a:xfrm>
            <a:prstGeom prst="rect">
              <a:avLst/>
            </a:prstGeom>
          </p:spPr>
        </p:pic>
      </p:grpSp>
    </p:spTree>
    <p:extLst>
      <p:ext uri="{BB962C8B-B14F-4D97-AF65-F5344CB8AC3E}">
        <p14:creationId xmlns:p14="http://schemas.microsoft.com/office/powerpoint/2010/main" val="37905806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err="1">
                <a:solidFill>
                  <a:prstClr val="white"/>
                </a:solidFill>
                <a:latin typeface="Segoe UI Light (Headings)"/>
              </a:rPr>
              <a:t>Codeline</a:t>
            </a:r>
            <a:endParaRPr lang="en-CA" sz="6600" cap="all" dirty="0">
              <a:solidFill>
                <a:prstClr val="white"/>
              </a:solidFill>
              <a:latin typeface="Segoe UI Light (Heading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10691"/>
            <a:ext cx="4904741" cy="307777"/>
          </a:xfrm>
          <a:prstGeom prst="rect">
            <a:avLst/>
          </a:prstGeom>
        </p:spPr>
        <p:txBody>
          <a:bodyPr wrap="none">
            <a:spAutoFit/>
          </a:bodyPr>
          <a:lstStyle/>
          <a:p>
            <a:r>
              <a:rPr lang="en-CA" sz="1400" dirty="0">
                <a:solidFill>
                  <a:schemeClr val="bg1"/>
                </a:solidFill>
                <a:latin typeface="Segoe UI Light (Headings)"/>
              </a:rPr>
              <a:t>Lectures </a:t>
            </a:r>
            <a:r>
              <a:rPr lang="en-CA" sz="1400" dirty="0">
                <a:solidFill>
                  <a:schemeClr val="bg1"/>
                </a:solidFill>
                <a:latin typeface="Times New Roman" panose="02020603050405020304" pitchFamily="18" charset="0"/>
                <a:cs typeface="Times New Roman" panose="02020603050405020304" pitchFamily="18" charset="0"/>
              </a:rPr>
              <a:t>→</a:t>
            </a:r>
            <a:r>
              <a:rPr lang="en-CA" sz="1400" dirty="0">
                <a:solidFill>
                  <a:schemeClr val="bg1"/>
                </a:solidFill>
                <a:latin typeface="Segoe UI Light (Headings)"/>
              </a:rPr>
              <a:t> W01: Meet &amp; Greet, Number Systems I </a:t>
            </a:r>
            <a:r>
              <a:rPr lang="en-CA" sz="1400" dirty="0">
                <a:solidFill>
                  <a:schemeClr val="bg1"/>
                </a:solidFill>
                <a:latin typeface="Times New Roman" panose="02020603050405020304" pitchFamily="18" charset="0"/>
                <a:cs typeface="Times New Roman" panose="02020603050405020304" pitchFamily="18" charset="0"/>
              </a:rPr>
              <a:t>→ </a:t>
            </a:r>
            <a:r>
              <a:rPr lang="en-CA" sz="1400" dirty="0" err="1">
                <a:solidFill>
                  <a:schemeClr val="bg1"/>
                </a:solidFill>
                <a:latin typeface="Segoe UI Light (Headings)"/>
              </a:rPr>
              <a:t>Codeline</a:t>
            </a:r>
            <a:endParaRPr lang="en-CA" sz="1400" dirty="0">
              <a:solidFill>
                <a:schemeClr val="bg1"/>
              </a:solidFill>
              <a:latin typeface="Segoe UI Light (Headings)"/>
            </a:endParaRPr>
          </a:p>
        </p:txBody>
      </p:sp>
    </p:spTree>
    <p:extLst>
      <p:ext uri="{BB962C8B-B14F-4D97-AF65-F5344CB8AC3E}">
        <p14:creationId xmlns:p14="http://schemas.microsoft.com/office/powerpoint/2010/main" val="266210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B213EA1D-1245-4B83-814F-675808252C9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grpSp>
        <p:nvGrpSpPr>
          <p:cNvPr id="8" name="Group 7">
            <a:extLst>
              <a:ext uri="{FF2B5EF4-FFF2-40B4-BE49-F238E27FC236}">
                <a16:creationId xmlns:a16="http://schemas.microsoft.com/office/drawing/2014/main" id="{C438E33D-37DD-42C0-B793-01AB2C359BA9}"/>
              </a:ext>
            </a:extLst>
          </p:cNvPr>
          <p:cNvGrpSpPr/>
          <p:nvPr/>
        </p:nvGrpSpPr>
        <p:grpSpPr>
          <a:xfrm>
            <a:off x="1251449" y="2018676"/>
            <a:ext cx="9689102" cy="2504888"/>
            <a:chOff x="0" y="1445342"/>
            <a:chExt cx="11970642" cy="3701845"/>
          </a:xfrm>
        </p:grpSpPr>
        <p:pic>
          <p:nvPicPr>
            <p:cNvPr id="5" name="Picture 4">
              <a:extLst>
                <a:ext uri="{FF2B5EF4-FFF2-40B4-BE49-F238E27FC236}">
                  <a16:creationId xmlns:a16="http://schemas.microsoft.com/office/drawing/2014/main" id="{A417AF19-B5DC-431C-BDCD-77FD2D14FB91}"/>
                </a:ext>
              </a:extLst>
            </p:cNvPr>
            <p:cNvPicPr>
              <a:picLocks noChangeAspect="1"/>
            </p:cNvPicPr>
            <p:nvPr/>
          </p:nvPicPr>
          <p:blipFill rotWithShape="1">
            <a:blip r:embed="rId4">
              <a:alphaModFix/>
            </a:blip>
            <a:srcRect l="2194" t="7802" r="3090" b="5079"/>
            <a:stretch/>
          </p:blipFill>
          <p:spPr>
            <a:xfrm>
              <a:off x="0" y="1445342"/>
              <a:ext cx="6004457" cy="370184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A0D3217-DB31-4B5A-B4AC-D334BE95CD2F}"/>
                </a:ext>
              </a:extLst>
            </p:cNvPr>
            <p:cNvPicPr>
              <a:picLocks noChangeAspect="1"/>
            </p:cNvPicPr>
            <p:nvPr/>
          </p:nvPicPr>
          <p:blipFill rotWithShape="1">
            <a:blip r:embed="rId5">
              <a:alphaModFix amt="70000"/>
            </a:blip>
            <a:srcRect l="2217" t="2604" r="29749" b="61896"/>
            <a:stretch/>
          </p:blipFill>
          <p:spPr>
            <a:xfrm>
              <a:off x="6004457" y="1445342"/>
              <a:ext cx="5966185" cy="191624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A06F3F6-22E5-4B61-B38C-26D215E7FCBA}"/>
                </a:ext>
              </a:extLst>
            </p:cNvPr>
            <p:cNvPicPr>
              <a:picLocks noChangeAspect="1"/>
            </p:cNvPicPr>
            <p:nvPr/>
          </p:nvPicPr>
          <p:blipFill>
            <a:blip r:embed="rId6">
              <a:alphaModFix amt="70000"/>
            </a:blip>
            <a:stretch>
              <a:fillRect/>
            </a:stretch>
          </p:blipFill>
          <p:spPr>
            <a:xfrm>
              <a:off x="6004457" y="3361583"/>
              <a:ext cx="5966185" cy="1785604"/>
            </a:xfrm>
            <a:prstGeom prst="rect">
              <a:avLst/>
            </a:prstGeom>
            <a:ln>
              <a:noFill/>
            </a:ln>
            <a:effectLst>
              <a:outerShdw blurRad="190500" algn="tl" rotWithShape="0">
                <a:srgbClr val="000000">
                  <a:alpha val="70000"/>
                </a:srgbClr>
              </a:outerShdw>
            </a:effectLst>
          </p:spPr>
        </p:pic>
      </p:grpSp>
      <p:cxnSp>
        <p:nvCxnSpPr>
          <p:cNvPr id="10" name="Straight Connector 9">
            <a:extLst>
              <a:ext uri="{FF2B5EF4-FFF2-40B4-BE49-F238E27FC236}">
                <a16:creationId xmlns:a16="http://schemas.microsoft.com/office/drawing/2014/main" id="{5EA556FC-8A2F-4D89-B89A-246336EF8537}"/>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4E64FD8E-0807-499E-9776-4EA989B7B086}"/>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66447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Thank you!</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29013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72A76C-E901-4177-9138-2A75458A11CD}"/>
              </a:ext>
            </a:extLst>
          </p:cNvPr>
          <p:cNvSpPr>
            <a:spLocks noGrp="1"/>
          </p:cNvSpPr>
          <p:nvPr>
            <p:ph type="sldNum" sz="quarter" idx="12"/>
          </p:nvPr>
        </p:nvSpPr>
        <p:spPr/>
        <p:txBody>
          <a:bodyPr/>
          <a:lstStyle/>
          <a:p>
            <a:fld id="{6D22F896-40B5-4ADD-8801-0D06FADFA095}" type="slidenum">
              <a:rPr lang="en-US" smtClean="0"/>
              <a:t>111</a:t>
            </a:fld>
            <a:endParaRPr lang="en-US" dirty="0"/>
          </a:p>
        </p:txBody>
      </p:sp>
      <p:pic>
        <p:nvPicPr>
          <p:cNvPr id="6" name="Picture 5" descr="A picture containing sunset&#10;&#10;Description automatically generated">
            <a:extLst>
              <a:ext uri="{FF2B5EF4-FFF2-40B4-BE49-F238E27FC236}">
                <a16:creationId xmlns:a16="http://schemas.microsoft.com/office/drawing/2014/main" id="{99A7F1E2-C0A5-4F05-A912-F551FD56CBAB}"/>
              </a:ext>
            </a:extLst>
          </p:cNvPr>
          <p:cNvPicPr>
            <a:picLocks noChangeAspect="1"/>
          </p:cNvPicPr>
          <p:nvPr/>
        </p:nvPicPr>
        <p:blipFill rotWithShape="1">
          <a:blip r:embed="rId2"/>
          <a:srcRect t="20162" b="36342"/>
          <a:stretch/>
        </p:blipFill>
        <p:spPr>
          <a:xfrm>
            <a:off x="0" y="0"/>
            <a:ext cx="12192000" cy="7374194"/>
          </a:xfrm>
          <a:prstGeom prst="rect">
            <a:avLst/>
          </a:prstGeom>
        </p:spPr>
      </p:pic>
      <p:sp>
        <p:nvSpPr>
          <p:cNvPr id="2" name="Rectangle 1">
            <a:extLst>
              <a:ext uri="{FF2B5EF4-FFF2-40B4-BE49-F238E27FC236}">
                <a16:creationId xmlns:a16="http://schemas.microsoft.com/office/drawing/2014/main" id="{3F4D2BD8-7072-47E3-9E52-13DDBF0089B1}"/>
              </a:ext>
            </a:extLst>
          </p:cNvPr>
          <p:cNvSpPr/>
          <p:nvPr/>
        </p:nvSpPr>
        <p:spPr>
          <a:xfrm>
            <a:off x="7572275" y="1250434"/>
            <a:ext cx="3749744" cy="1000274"/>
          </a:xfrm>
          <a:prstGeom prst="rect">
            <a:avLst/>
          </a:prstGeom>
        </p:spPr>
        <p:txBody>
          <a:bodyPr wrap="none">
            <a:spAutoFit/>
          </a:bodyPr>
          <a:lstStyle/>
          <a:p>
            <a:r>
              <a:rPr lang="en-US" sz="5900" cap="all" dirty="0">
                <a:latin typeface="Segoe UI Light (Headings)"/>
                <a:ea typeface="+mj-ea"/>
                <a:cs typeface="+mj-cs"/>
              </a:rPr>
              <a:t>Question</a:t>
            </a:r>
            <a:endParaRPr lang="en-US" dirty="0"/>
          </a:p>
        </p:txBody>
      </p:sp>
    </p:spTree>
    <p:extLst>
      <p:ext uri="{BB962C8B-B14F-4D97-AF65-F5344CB8AC3E}">
        <p14:creationId xmlns:p14="http://schemas.microsoft.com/office/powerpoint/2010/main" val="4072485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A094D8-7254-4979-A2EE-54DE2F42D95E}"/>
              </a:ext>
            </a:extLst>
          </p:cNvPr>
          <p:cNvPicPr>
            <a:picLocks noChangeAspect="1"/>
          </p:cNvPicPr>
          <p:nvPr/>
        </p:nvPicPr>
        <p:blipFill rotWithShape="1">
          <a:blip r:embed="rId3"/>
          <a:srcRect l="729" t="1063" r="729" b="20663"/>
          <a:stretch/>
        </p:blipFill>
        <p:spPr>
          <a:xfrm>
            <a:off x="0" y="0"/>
            <a:ext cx="12607636" cy="6859874"/>
          </a:xfrm>
          <a:prstGeom prst="rect">
            <a:avLst/>
          </a:prstGeom>
          <a:ln>
            <a:noFill/>
          </a:ln>
          <a:effectLst>
            <a:outerShdw blurRad="190500" algn="tl" rotWithShape="0">
              <a:srgbClr val="000000">
                <a:alpha val="70000"/>
              </a:srgbClr>
            </a:outerShdw>
          </a:effectLst>
        </p:spPr>
      </p:pic>
      <p:sp>
        <p:nvSpPr>
          <p:cNvPr id="4" name="Slide Number Placeholder 3">
            <a:extLst>
              <a:ext uri="{FF2B5EF4-FFF2-40B4-BE49-F238E27FC236}">
                <a16:creationId xmlns:a16="http://schemas.microsoft.com/office/drawing/2014/main" id="{95944925-E5BA-4E8B-9EFF-E54AE59611FD}"/>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12</a:t>
            </a:fld>
            <a:endParaRPr lang="en-US" sz="1300">
              <a:solidFill>
                <a:srgbClr val="FFFFFF"/>
              </a:solidFill>
            </a:endParaRPr>
          </a:p>
        </p:txBody>
      </p:sp>
    </p:spTree>
    <p:extLst>
      <p:ext uri="{BB962C8B-B14F-4D97-AF65-F5344CB8AC3E}">
        <p14:creationId xmlns:p14="http://schemas.microsoft.com/office/powerpoint/2010/main" val="2654217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260A54-1977-412D-B876-E562B9C9FB44}"/>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13</a:t>
            </a:fld>
            <a:endParaRPr lang="en-US" sz="1300">
              <a:solidFill>
                <a:srgbClr val="FFFFFF"/>
              </a:solidFill>
            </a:endParaRPr>
          </a:p>
        </p:txBody>
      </p:sp>
      <p:pic>
        <p:nvPicPr>
          <p:cNvPr id="6" name="Picture 5">
            <a:extLst>
              <a:ext uri="{FF2B5EF4-FFF2-40B4-BE49-F238E27FC236}">
                <a16:creationId xmlns:a16="http://schemas.microsoft.com/office/drawing/2014/main" id="{B8F4FA18-F401-4441-B3EE-F9D64F5F6630}"/>
              </a:ext>
            </a:extLst>
          </p:cNvPr>
          <p:cNvPicPr>
            <a:picLocks noChangeAspect="1"/>
          </p:cNvPicPr>
          <p:nvPr/>
        </p:nvPicPr>
        <p:blipFill>
          <a:blip r:embed="rId2"/>
          <a:stretch>
            <a:fillRect/>
          </a:stretch>
        </p:blipFill>
        <p:spPr>
          <a:xfrm>
            <a:off x="265471" y="146797"/>
            <a:ext cx="11655206" cy="6583680"/>
          </a:xfrm>
          <a:prstGeom prst="rect">
            <a:avLst/>
          </a:prstGeom>
          <a:ln>
            <a:noFill/>
          </a:ln>
          <a:effectLst>
            <a:outerShdw blurRad="190500" algn="tl" rotWithShape="0">
              <a:srgbClr val="000000">
                <a:alpha val="70000"/>
              </a:srgbClr>
            </a:outerShdw>
          </a:effectLst>
        </p:spPr>
      </p:pic>
      <p:sp>
        <p:nvSpPr>
          <p:cNvPr id="7" name="Arc 6">
            <a:extLst>
              <a:ext uri="{FF2B5EF4-FFF2-40B4-BE49-F238E27FC236}">
                <a16:creationId xmlns:a16="http://schemas.microsoft.com/office/drawing/2014/main" id="{24D8BF91-7E36-4FCE-96E6-C0316F755532}"/>
              </a:ext>
            </a:extLst>
          </p:cNvPr>
          <p:cNvSpPr/>
          <p:nvPr/>
        </p:nvSpPr>
        <p:spPr>
          <a:xfrm rot="18174062" flipV="1">
            <a:off x="2078355" y="266481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7152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9A2A0B-EEFA-4439-99F4-CCE33DC25244}"/>
              </a:ext>
            </a:extLst>
          </p:cNvPr>
          <p:cNvSpPr>
            <a:spLocks noGrp="1"/>
          </p:cNvSpPr>
          <p:nvPr>
            <p:ph type="sldNum" sz="quarter" idx="12"/>
          </p:nvPr>
        </p:nvSpPr>
        <p:spPr/>
        <p:txBody>
          <a:bodyPr/>
          <a:lstStyle/>
          <a:p>
            <a:fld id="{6D22F896-40B5-4ADD-8801-0D06FADFA095}" type="slidenum">
              <a:rPr lang="en-US" smtClean="0"/>
              <a:t>14</a:t>
            </a:fld>
            <a:endParaRPr lang="en-US" dirty="0"/>
          </a:p>
        </p:txBody>
      </p:sp>
      <p:pic>
        <p:nvPicPr>
          <p:cNvPr id="5" name="Picture 4">
            <a:extLst>
              <a:ext uri="{FF2B5EF4-FFF2-40B4-BE49-F238E27FC236}">
                <a16:creationId xmlns:a16="http://schemas.microsoft.com/office/drawing/2014/main" id="{69FE8A99-B6F2-4483-B22C-08090A6AA232}"/>
              </a:ext>
            </a:extLst>
          </p:cNvPr>
          <p:cNvPicPr>
            <a:picLocks noChangeAspect="1"/>
          </p:cNvPicPr>
          <p:nvPr/>
        </p:nvPicPr>
        <p:blipFill>
          <a:blip r:embed="rId2"/>
          <a:stretch>
            <a:fillRect/>
          </a:stretch>
        </p:blipFill>
        <p:spPr>
          <a:xfrm>
            <a:off x="258454" y="138112"/>
            <a:ext cx="11675092" cy="6581775"/>
          </a:xfrm>
          <a:prstGeom prst="rect">
            <a:avLst/>
          </a:prstGeom>
          <a:ln>
            <a:noFill/>
          </a:ln>
          <a:effectLst>
            <a:outerShdw blurRad="190500" algn="tl" rotWithShape="0">
              <a:srgbClr val="000000">
                <a:alpha val="70000"/>
              </a:srgbClr>
            </a:outerShdw>
          </a:effectLst>
        </p:spPr>
      </p:pic>
      <p:sp>
        <p:nvSpPr>
          <p:cNvPr id="6" name="Arc 5">
            <a:extLst>
              <a:ext uri="{FF2B5EF4-FFF2-40B4-BE49-F238E27FC236}">
                <a16:creationId xmlns:a16="http://schemas.microsoft.com/office/drawing/2014/main" id="{7F237513-E16F-4828-81CB-C8A49193A9C7}"/>
              </a:ext>
            </a:extLst>
          </p:cNvPr>
          <p:cNvSpPr/>
          <p:nvPr/>
        </p:nvSpPr>
        <p:spPr>
          <a:xfrm rot="18174062" flipV="1">
            <a:off x="7451309" y="3052746"/>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7E671915-8275-4402-89DC-A32F98AD551F}"/>
              </a:ext>
            </a:extLst>
          </p:cNvPr>
          <p:cNvSpPr/>
          <p:nvPr/>
        </p:nvSpPr>
        <p:spPr>
          <a:xfrm rot="18174062" flipV="1">
            <a:off x="3004043" y="342681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4A3C4E-5A4C-4171-9CE0-B72F2CCFAF6F}"/>
              </a:ext>
            </a:extLst>
          </p:cNvPr>
          <p:cNvSpPr/>
          <p:nvPr/>
        </p:nvSpPr>
        <p:spPr>
          <a:xfrm rot="3425938">
            <a:off x="4248519" y="-353224"/>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6953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CAADF183-D796-4EF5-B5C8-8EC1B9ED2BD4}"/>
              </a:ext>
            </a:extLst>
          </p:cNvPr>
          <p:cNvPicPr>
            <a:picLocks noChangeAspect="1"/>
          </p:cNvPicPr>
          <p:nvPr/>
        </p:nvPicPr>
        <p:blipFill rotWithShape="1">
          <a:blip r:embed="rId2"/>
          <a:srcRect r="3557" b="1"/>
          <a:stretch/>
        </p:blipFill>
        <p:spPr>
          <a:xfrm>
            <a:off x="0" y="0"/>
            <a:ext cx="12191980" cy="6857990"/>
          </a:xfrm>
          <a:prstGeom prst="rect">
            <a:avLst/>
          </a:prstGeom>
        </p:spPr>
      </p:pic>
      <p:sp>
        <p:nvSpPr>
          <p:cNvPr id="2" name="Slide Number Placeholder 1">
            <a:extLst>
              <a:ext uri="{FF2B5EF4-FFF2-40B4-BE49-F238E27FC236}">
                <a16:creationId xmlns:a16="http://schemas.microsoft.com/office/drawing/2014/main" id="{9111090B-7E87-47B6-B16A-9EB3E104E69A}"/>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15</a:t>
            </a:fld>
            <a:endParaRPr lang="en-US" sz="1300">
              <a:solidFill>
                <a:srgbClr val="FFFFFF"/>
              </a:solidFill>
            </a:endParaRPr>
          </a:p>
        </p:txBody>
      </p:sp>
    </p:spTree>
    <p:extLst>
      <p:ext uri="{BB962C8B-B14F-4D97-AF65-F5344CB8AC3E}">
        <p14:creationId xmlns:p14="http://schemas.microsoft.com/office/powerpoint/2010/main" val="320488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484C83EC-71D6-4ABD-A562-DA8F4983D740}"/>
              </a:ext>
            </a:extLst>
          </p:cNvPr>
          <p:cNvPicPr>
            <a:picLocks noChangeAspect="1"/>
          </p:cNvPicPr>
          <p:nvPr/>
        </p:nvPicPr>
        <p:blipFill rotWithShape="1">
          <a:blip r:embed="rId2"/>
          <a:srcRect l="-62" r="353"/>
          <a:stretch/>
        </p:blipFill>
        <p:spPr>
          <a:xfrm>
            <a:off x="0" y="0"/>
            <a:ext cx="12663055" cy="6857990"/>
          </a:xfrm>
          <a:prstGeom prst="rect">
            <a:avLst/>
          </a:prstGeom>
        </p:spPr>
      </p:pic>
      <p:sp>
        <p:nvSpPr>
          <p:cNvPr id="2" name="Slide Number Placeholder 1">
            <a:extLst>
              <a:ext uri="{FF2B5EF4-FFF2-40B4-BE49-F238E27FC236}">
                <a16:creationId xmlns:a16="http://schemas.microsoft.com/office/drawing/2014/main" id="{083A53B5-6971-4E9B-9A41-19311EEF9A0E}"/>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16</a:t>
            </a:fld>
            <a:endParaRPr lang="en-US" sz="1300">
              <a:solidFill>
                <a:srgbClr val="FFFFFF"/>
              </a:solidFill>
            </a:endParaRPr>
          </a:p>
        </p:txBody>
      </p:sp>
    </p:spTree>
    <p:extLst>
      <p:ext uri="{BB962C8B-B14F-4D97-AF65-F5344CB8AC3E}">
        <p14:creationId xmlns:p14="http://schemas.microsoft.com/office/powerpoint/2010/main" val="4279409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2"/>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17</a:t>
            </a:fld>
            <a:endParaRPr lang="en-US" sz="1300">
              <a:solidFill>
                <a:srgbClr val="FFFFFF"/>
              </a:solidFill>
            </a:endParaRPr>
          </a:p>
        </p:txBody>
      </p:sp>
    </p:spTree>
    <p:extLst>
      <p:ext uri="{BB962C8B-B14F-4D97-AF65-F5344CB8AC3E}">
        <p14:creationId xmlns:p14="http://schemas.microsoft.com/office/powerpoint/2010/main" val="199941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18</a:t>
            </a:fld>
            <a:endParaRPr lang="en-US" sz="1300">
              <a:solidFill>
                <a:srgbClr val="FFFFFF"/>
              </a:solidFill>
            </a:endParaRPr>
          </a:p>
        </p:txBody>
      </p:sp>
      <p:pic>
        <p:nvPicPr>
          <p:cNvPr id="4" name="Picture 3">
            <a:extLst>
              <a:ext uri="{FF2B5EF4-FFF2-40B4-BE49-F238E27FC236}">
                <a16:creationId xmlns:a16="http://schemas.microsoft.com/office/drawing/2014/main" id="{4A2A1B00-2F51-44B1-9EC1-98965981BC7E}"/>
              </a:ext>
            </a:extLst>
          </p:cNvPr>
          <p:cNvPicPr>
            <a:picLocks noChangeAspect="1"/>
          </p:cNvPicPr>
          <p:nvPr/>
        </p:nvPicPr>
        <p:blipFill rotWithShape="1">
          <a:blip r:embed="rId4"/>
          <a:srcRect l="25419" t="12930" r="18290" b="74747"/>
          <a:stretch/>
        </p:blipFill>
        <p:spPr>
          <a:xfrm>
            <a:off x="2794519" y="1039090"/>
            <a:ext cx="7734936" cy="914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0162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19</a:t>
            </a:fld>
            <a:endParaRPr lang="en-US" sz="1300">
              <a:solidFill>
                <a:srgbClr val="FFFFFF"/>
              </a:solidFill>
            </a:endParaRPr>
          </a:p>
        </p:txBody>
      </p:sp>
      <p:pic>
        <p:nvPicPr>
          <p:cNvPr id="4" name="Picture 3">
            <a:extLst>
              <a:ext uri="{FF2B5EF4-FFF2-40B4-BE49-F238E27FC236}">
                <a16:creationId xmlns:a16="http://schemas.microsoft.com/office/drawing/2014/main" id="{4A2A1B00-2F51-44B1-9EC1-98965981BC7E}"/>
              </a:ext>
            </a:extLst>
          </p:cNvPr>
          <p:cNvPicPr>
            <a:picLocks noChangeAspect="1"/>
          </p:cNvPicPr>
          <p:nvPr/>
        </p:nvPicPr>
        <p:blipFill rotWithShape="1">
          <a:blip r:embed="rId5"/>
          <a:srcRect l="24873" t="49899" r="18836" b="40000"/>
          <a:stretch/>
        </p:blipFill>
        <p:spPr>
          <a:xfrm>
            <a:off x="2739334" y="3325090"/>
            <a:ext cx="7720849" cy="7481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14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085C23A7-559D-4F3D-9588-68D34EF26014}"/>
              </a:ext>
            </a:extLst>
          </p:cNvPr>
          <p:cNvSpPr/>
          <p:nvPr/>
        </p:nvSpPr>
        <p:spPr>
          <a:xfrm>
            <a:off x="20" y="2397948"/>
            <a:ext cx="12191980" cy="2062103"/>
          </a:xfrm>
          <a:prstGeom prst="rect">
            <a:avLst/>
          </a:prstGeom>
          <a:solidFill>
            <a:schemeClr val="tx1">
              <a:alpha val="70000"/>
            </a:schemeClr>
          </a:solidFill>
        </p:spPr>
        <p:txBody>
          <a:bodyPr wrap="square">
            <a:spAutoFit/>
          </a:bodyPr>
          <a:lstStyle/>
          <a:p>
            <a:pPr algn="ctr"/>
            <a:r>
              <a:rPr lang="en-CA" sz="3200" cap="all" dirty="0">
                <a:solidFill>
                  <a:schemeClr val="bg1"/>
                </a:solidFill>
                <a:latin typeface="Segoe UI Light (Headings)"/>
              </a:rPr>
              <a:t>HUBBLE UNVEILS ITS MOST COLORFUL VIEW OF THE UNIVERSE (ZOOM AND PAN)</a:t>
            </a:r>
          </a:p>
          <a:p>
            <a:pPr algn="ctr"/>
            <a:endParaRPr lang="en-CA" sz="3200" cap="all" dirty="0">
              <a:solidFill>
                <a:schemeClr val="bg1"/>
              </a:solidFill>
              <a:latin typeface="Segoe UI Light (Headings)"/>
            </a:endParaRPr>
          </a:p>
          <a:p>
            <a:pPr algn="ctr"/>
            <a:r>
              <a:rPr lang="en-CA" sz="3200" cap="all" dirty="0">
                <a:solidFill>
                  <a:schemeClr val="bg1"/>
                </a:solidFill>
                <a:latin typeface="Segoe UI Light (Headings)"/>
              </a:rPr>
              <a:t>Browse the Link below and play!</a:t>
            </a:r>
          </a:p>
        </p:txBody>
      </p:sp>
      <p:sp>
        <p:nvSpPr>
          <p:cNvPr id="3" name="Rectangle 2">
            <a:extLst>
              <a:ext uri="{FF2B5EF4-FFF2-40B4-BE49-F238E27FC236}">
                <a16:creationId xmlns:a16="http://schemas.microsoft.com/office/drawing/2014/main" id="{B3451406-55C9-4227-9A18-9BB31D3C7643}"/>
              </a:ext>
            </a:extLst>
          </p:cNvPr>
          <p:cNvSpPr/>
          <p:nvPr/>
        </p:nvSpPr>
        <p:spPr>
          <a:xfrm>
            <a:off x="0" y="6396335"/>
            <a:ext cx="12192000" cy="461665"/>
          </a:xfrm>
          <a:prstGeom prst="rect">
            <a:avLst/>
          </a:prstGeom>
          <a:solidFill>
            <a:schemeClr val="tx1">
              <a:alpha val="80000"/>
            </a:schemeClr>
          </a:solidFill>
        </p:spPr>
        <p:txBody>
          <a:bodyPr wrap="square">
            <a:spAutoFit/>
          </a:bodyPr>
          <a:lstStyle/>
          <a:p>
            <a:r>
              <a:rPr lang="en-US" sz="2400" dirty="0">
                <a:solidFill>
                  <a:srgbClr val="8F8FFF"/>
                </a:solidFill>
                <a:latin typeface="Segoe UI Light (Headings)"/>
              </a:rPr>
              <a:t>https://hubblesite.org/contents/media/videos/2014/27/766-Video.html</a:t>
            </a:r>
            <a:endParaRPr lang="en-CA" sz="2400" cap="all" dirty="0">
              <a:solidFill>
                <a:srgbClr val="8F8FFF"/>
              </a:solidFill>
              <a:latin typeface="Segoe UI Light (Headings)"/>
            </a:endParaRPr>
          </a:p>
        </p:txBody>
      </p:sp>
    </p:spTree>
    <p:extLst>
      <p:ext uri="{BB962C8B-B14F-4D97-AF65-F5344CB8AC3E}">
        <p14:creationId xmlns:p14="http://schemas.microsoft.com/office/powerpoint/2010/main" val="2531933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2"/>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20</a:t>
            </a:fld>
            <a:endParaRPr lang="en-US" sz="1300">
              <a:solidFill>
                <a:srgbClr val="FFFFFF"/>
              </a:solidFill>
            </a:endParaRPr>
          </a:p>
        </p:txBody>
      </p:sp>
      <p:pic>
        <p:nvPicPr>
          <p:cNvPr id="5" name="Picture 4">
            <a:extLst>
              <a:ext uri="{FF2B5EF4-FFF2-40B4-BE49-F238E27FC236}">
                <a16:creationId xmlns:a16="http://schemas.microsoft.com/office/drawing/2014/main" id="{21DCF8C7-39E6-46F9-AE38-6CE8FBE82D90}"/>
              </a:ext>
            </a:extLst>
          </p:cNvPr>
          <p:cNvPicPr>
            <a:picLocks noChangeAspect="1"/>
          </p:cNvPicPr>
          <p:nvPr/>
        </p:nvPicPr>
        <p:blipFill>
          <a:blip r:embed="rId3"/>
          <a:stretch>
            <a:fillRect/>
          </a:stretch>
        </p:blipFill>
        <p:spPr>
          <a:xfrm>
            <a:off x="4433454" y="225191"/>
            <a:ext cx="332509" cy="332509"/>
          </a:xfrm>
          <a:prstGeom prst="rect">
            <a:avLst/>
          </a:prstGeom>
          <a:ln>
            <a:noFill/>
          </a:ln>
          <a:effectLst>
            <a:outerShdw blurRad="190500" algn="tl" rotWithShape="0">
              <a:srgbClr val="FF0000"/>
            </a:outerShdw>
          </a:effectLst>
        </p:spPr>
      </p:pic>
      <p:sp>
        <p:nvSpPr>
          <p:cNvPr id="7" name="Arc 6">
            <a:extLst>
              <a:ext uri="{FF2B5EF4-FFF2-40B4-BE49-F238E27FC236}">
                <a16:creationId xmlns:a16="http://schemas.microsoft.com/office/drawing/2014/main" id="{18DFE4C6-E6DC-44A4-9BE1-B6E6DD915D9E}"/>
              </a:ext>
            </a:extLst>
          </p:cNvPr>
          <p:cNvSpPr/>
          <p:nvPr/>
        </p:nvSpPr>
        <p:spPr>
          <a:xfrm rot="18174062" flipV="1">
            <a:off x="5220728" y="7401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42386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F6E5B6-5D3F-4FA7-A2B7-AC49DF5D6379}"/>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3" name="Picture 2">
            <a:extLst>
              <a:ext uri="{FF2B5EF4-FFF2-40B4-BE49-F238E27FC236}">
                <a16:creationId xmlns:a16="http://schemas.microsoft.com/office/drawing/2014/main" id="{E7CCB69F-E309-48FF-8276-22BEBD0D2EEB}"/>
              </a:ext>
            </a:extLst>
          </p:cNvPr>
          <p:cNvPicPr>
            <a:picLocks noChangeAspect="1"/>
          </p:cNvPicPr>
          <p:nvPr/>
        </p:nvPicPr>
        <p:blipFill>
          <a:blip r:embed="rId2"/>
          <a:stretch>
            <a:fillRect/>
          </a:stretch>
        </p:blipFill>
        <p:spPr>
          <a:xfrm>
            <a:off x="0" y="0"/>
            <a:ext cx="12666508" cy="6858000"/>
          </a:xfrm>
          <a:prstGeom prst="rect">
            <a:avLst/>
          </a:prstGeom>
        </p:spPr>
      </p:pic>
      <p:sp>
        <p:nvSpPr>
          <p:cNvPr id="4" name="Arc 3">
            <a:extLst>
              <a:ext uri="{FF2B5EF4-FFF2-40B4-BE49-F238E27FC236}">
                <a16:creationId xmlns:a16="http://schemas.microsoft.com/office/drawing/2014/main" id="{C526B3AC-F785-4C3B-BD0F-F13E9545120D}"/>
              </a:ext>
            </a:extLst>
          </p:cNvPr>
          <p:cNvSpPr/>
          <p:nvPr/>
        </p:nvSpPr>
        <p:spPr>
          <a:xfrm flipV="1">
            <a:off x="1719039" y="83448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AB076745-AD08-41FA-9FB9-5B24D9AA05A4}"/>
              </a:ext>
            </a:extLst>
          </p:cNvPr>
          <p:cNvSpPr/>
          <p:nvPr/>
        </p:nvSpPr>
        <p:spPr>
          <a:xfrm rot="20218952" flipH="1">
            <a:off x="2430690" y="373498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38063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0FD9D-DD2F-4370-814C-EDF573F284C5}"/>
              </a:ext>
            </a:extLst>
          </p:cNvPr>
          <p:cNvPicPr>
            <a:picLocks noChangeAspect="1"/>
          </p:cNvPicPr>
          <p:nvPr/>
        </p:nvPicPr>
        <p:blipFill>
          <a:blip r:embed="rId2"/>
          <a:stretch>
            <a:fillRect/>
          </a:stretch>
        </p:blipFill>
        <p:spPr>
          <a:xfrm>
            <a:off x="0" y="0"/>
            <a:ext cx="12666508" cy="6858000"/>
          </a:xfrm>
          <a:prstGeom prst="rect">
            <a:avLst/>
          </a:prstGeom>
        </p:spPr>
      </p:pic>
      <p:pic>
        <p:nvPicPr>
          <p:cNvPr id="3" name="Picture 2">
            <a:extLst>
              <a:ext uri="{FF2B5EF4-FFF2-40B4-BE49-F238E27FC236}">
                <a16:creationId xmlns:a16="http://schemas.microsoft.com/office/drawing/2014/main" id="{23F64D3A-5029-497A-B867-D7248E752963}"/>
              </a:ext>
            </a:extLst>
          </p:cNvPr>
          <p:cNvPicPr>
            <a:picLocks noChangeAspect="1"/>
          </p:cNvPicPr>
          <p:nvPr/>
        </p:nvPicPr>
        <p:blipFill rotWithShape="1">
          <a:blip r:embed="rId3"/>
          <a:srcRect l="1294" t="2338" r="2814" b="2784"/>
          <a:stretch/>
        </p:blipFill>
        <p:spPr>
          <a:xfrm>
            <a:off x="4365523" y="1390650"/>
            <a:ext cx="3406877" cy="405765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53BB99B5-5024-495C-BCB5-98342A758B5B}"/>
              </a:ext>
            </a:extLst>
          </p:cNvPr>
          <p:cNvPicPr>
            <a:picLocks noChangeAspect="1"/>
          </p:cNvPicPr>
          <p:nvPr/>
        </p:nvPicPr>
        <p:blipFill>
          <a:blip r:embed="rId4"/>
          <a:stretch>
            <a:fillRect/>
          </a:stretch>
        </p:blipFill>
        <p:spPr>
          <a:xfrm>
            <a:off x="6488829" y="238125"/>
            <a:ext cx="276225" cy="304800"/>
          </a:xfrm>
          <a:prstGeom prst="rect">
            <a:avLst/>
          </a:prstGeom>
          <a:effectLst>
            <a:outerShdw blurRad="63500" sx="102000" sy="102000" algn="ctr" rotWithShape="0">
              <a:srgbClr val="FF0000"/>
            </a:outerShdw>
          </a:effectLst>
        </p:spPr>
      </p:pic>
      <p:sp>
        <p:nvSpPr>
          <p:cNvPr id="6" name="Arc 5">
            <a:extLst>
              <a:ext uri="{FF2B5EF4-FFF2-40B4-BE49-F238E27FC236}">
                <a16:creationId xmlns:a16="http://schemas.microsoft.com/office/drawing/2014/main" id="{610BC2F8-D42E-4F7A-B70D-93D49B9413C3}"/>
              </a:ext>
            </a:extLst>
          </p:cNvPr>
          <p:cNvSpPr/>
          <p:nvPr/>
        </p:nvSpPr>
        <p:spPr>
          <a:xfrm rot="18174062" flipV="1">
            <a:off x="7120530" y="80026"/>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8884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AAE11AE-6A90-4873-9596-9C0923CD147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12</a:t>
            </a:r>
          </a:p>
          <a:p>
            <a:r>
              <a:rPr lang="en-CA" dirty="0">
                <a:solidFill>
                  <a:schemeClr val="bg1"/>
                </a:solidFill>
                <a:latin typeface="cmtt10" panose="020B0500000000000000" pitchFamily="34" charset="0"/>
              </a:rPr>
              <a:t>35</a:t>
            </a:r>
          </a:p>
          <a:p>
            <a:r>
              <a:rPr lang="en-CA" dirty="0">
                <a:solidFill>
                  <a:schemeClr val="bg1"/>
                </a:solidFill>
                <a:latin typeface="cmtt10" panose="020B0500000000000000" pitchFamily="34" charset="0"/>
              </a:rPr>
              <a:t>12 + 35 = 47</a:t>
            </a:r>
          </a:p>
        </p:txBody>
      </p:sp>
    </p:spTree>
    <p:extLst>
      <p:ext uri="{BB962C8B-B14F-4D97-AF65-F5344CB8AC3E}">
        <p14:creationId xmlns:p14="http://schemas.microsoft.com/office/powerpoint/2010/main" val="248310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371D86-53C9-4C01-A299-3A1936395862}"/>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solidFill>
                  <a:prstClr val="white"/>
                </a:solidFill>
                <a:latin typeface="cmtt10" panose="020B0500000000000000" pitchFamily="34" charset="0"/>
              </a:rPr>
              <a:t>999999 + 1 = 1000000</a:t>
            </a:r>
            <a:endPar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endParaRPr>
          </a:p>
        </p:txBody>
      </p:sp>
    </p:spTree>
    <p:extLst>
      <p:ext uri="{BB962C8B-B14F-4D97-AF65-F5344CB8AC3E}">
        <p14:creationId xmlns:p14="http://schemas.microsoft.com/office/powerpoint/2010/main" val="3085863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6EA7DDDC-DCEC-4377-A75F-908EB353DED7}"/>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923330"/>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999999999999999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a:t>
            </a:r>
          </a:p>
        </p:txBody>
      </p:sp>
    </p:spTree>
    <p:extLst>
      <p:ext uri="{BB962C8B-B14F-4D97-AF65-F5344CB8AC3E}">
        <p14:creationId xmlns:p14="http://schemas.microsoft.com/office/powerpoint/2010/main" val="4193090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F0A03E54-8B1B-40F0-BF1E-A3F33CE1C8E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999999999999999</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-1530494977 + 1 = -1530494976 </a:t>
            </a:r>
          </a:p>
        </p:txBody>
      </p:sp>
    </p:spTree>
    <p:extLst>
      <p:ext uri="{BB962C8B-B14F-4D97-AF65-F5344CB8AC3E}">
        <p14:creationId xmlns:p14="http://schemas.microsoft.com/office/powerpoint/2010/main" val="5380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3DEFA628-FA7B-496B-99B8-DEB4AFEAD784}"/>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highlight>
                  <a:srgbClr val="FF0000"/>
                </a:highlight>
                <a:latin typeface="cmtt10" panose="020B0500000000000000" pitchFamily="34" charset="0"/>
              </a:rPr>
              <a:t>999999999999999</a:t>
            </a:r>
          </a:p>
          <a:p>
            <a:r>
              <a:rPr lang="en-CA" dirty="0">
                <a:solidFill>
                  <a:schemeClr val="bg1"/>
                </a:solidFill>
                <a:latin typeface="cmtt10" panose="020B0500000000000000" pitchFamily="34" charset="0"/>
              </a:rPr>
              <a:t>1</a:t>
            </a:r>
          </a:p>
          <a:p>
            <a:r>
              <a:rPr lang="en-CA" dirty="0">
                <a:solidFill>
                  <a:schemeClr val="bg1"/>
                </a:solidFill>
                <a:highlight>
                  <a:srgbClr val="FF0000"/>
                </a:highlight>
                <a:latin typeface="cmtt10" panose="020B0500000000000000" pitchFamily="34" charset="0"/>
              </a:rPr>
              <a:t>-1530494977 </a:t>
            </a:r>
            <a:r>
              <a:rPr lang="en-CA" dirty="0">
                <a:solidFill>
                  <a:schemeClr val="bg1"/>
                </a:solidFill>
                <a:latin typeface="cmtt10" panose="020B0500000000000000" pitchFamily="34" charset="0"/>
              </a:rPr>
              <a:t>+ 1 = </a:t>
            </a:r>
            <a:r>
              <a:rPr lang="en-CA" dirty="0">
                <a:solidFill>
                  <a:schemeClr val="bg1"/>
                </a:solidFill>
                <a:highlight>
                  <a:srgbClr val="FF0000"/>
                </a:highlight>
                <a:latin typeface="cmtt10" panose="020B0500000000000000" pitchFamily="34" charset="0"/>
              </a:rPr>
              <a:t>-</a:t>
            </a:r>
            <a:r>
              <a:rPr lang="en-CA" dirty="0">
                <a:solidFill>
                  <a:schemeClr val="bg1"/>
                </a:solidFill>
                <a:latin typeface="cmtt10" panose="020B0500000000000000" pitchFamily="34" charset="0"/>
              </a:rPr>
              <a:t>153049497</a:t>
            </a:r>
            <a:r>
              <a:rPr lang="en-CA" dirty="0">
                <a:solidFill>
                  <a:schemeClr val="bg1"/>
                </a:solidFill>
                <a:highlight>
                  <a:srgbClr val="FF0000"/>
                </a:highlight>
                <a:latin typeface="cmtt10" panose="020B0500000000000000" pitchFamily="34" charset="0"/>
              </a:rPr>
              <a:t>6</a:t>
            </a:r>
            <a:r>
              <a:rPr lang="en-CA" dirty="0">
                <a:solidFill>
                  <a:schemeClr val="bg1"/>
                </a:solidFill>
                <a:latin typeface="cmtt10" panose="020B0500000000000000" pitchFamily="34" charset="0"/>
              </a:rPr>
              <a:t> </a:t>
            </a:r>
          </a:p>
        </p:txBody>
      </p:sp>
    </p:spTree>
    <p:extLst>
      <p:ext uri="{BB962C8B-B14F-4D97-AF65-F5344CB8AC3E}">
        <p14:creationId xmlns:p14="http://schemas.microsoft.com/office/powerpoint/2010/main" val="3726613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4B79-4839-492D-8647-2E1E7D4755D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CE7D3EB7-3449-4FF6-ADB4-10E44AC0364E}"/>
              </a:ext>
            </a:extLst>
          </p:cNvPr>
          <p:cNvSpPr>
            <a:spLocks noGrp="1"/>
          </p:cNvSpPr>
          <p:nvPr>
            <p:ph type="sldNum" sz="quarter" idx="12"/>
          </p:nvPr>
        </p:nvSpPr>
        <p:spPr/>
        <p:txBody>
          <a:bodyPr/>
          <a:lstStyle/>
          <a:p>
            <a:fld id="{6D22F896-40B5-4ADD-8801-0D06FADFA095}" type="slidenum">
              <a:rPr lang="en-US" smtClean="0"/>
              <a:t>28</a:t>
            </a:fld>
            <a:endParaRPr lang="en-US" dirty="0"/>
          </a:p>
        </p:txBody>
      </p:sp>
      <p:pic>
        <p:nvPicPr>
          <p:cNvPr id="4" name="Picture 3">
            <a:extLst>
              <a:ext uri="{FF2B5EF4-FFF2-40B4-BE49-F238E27FC236}">
                <a16:creationId xmlns:a16="http://schemas.microsoft.com/office/drawing/2014/main" id="{F7E64CA1-1C93-485F-9472-D7402FC0E39E}"/>
              </a:ext>
            </a:extLst>
          </p:cNvPr>
          <p:cNvPicPr>
            <a:picLocks noChangeAspect="1"/>
          </p:cNvPicPr>
          <p:nvPr/>
        </p:nvPicPr>
        <p:blipFill>
          <a:blip r:embed="rId3"/>
          <a:stretch>
            <a:fillRect/>
          </a:stretch>
        </p:blipFill>
        <p:spPr>
          <a:xfrm>
            <a:off x="-1" y="0"/>
            <a:ext cx="12656071" cy="6856473"/>
          </a:xfrm>
          <a:prstGeom prst="rect">
            <a:avLst/>
          </a:prstGeom>
        </p:spPr>
      </p:pic>
      <p:pic>
        <p:nvPicPr>
          <p:cNvPr id="5" name="Picture 4">
            <a:extLst>
              <a:ext uri="{FF2B5EF4-FFF2-40B4-BE49-F238E27FC236}">
                <a16:creationId xmlns:a16="http://schemas.microsoft.com/office/drawing/2014/main" id="{43E04F33-1675-42D4-B15F-D558168FA40E}"/>
              </a:ext>
            </a:extLst>
          </p:cNvPr>
          <p:cNvPicPr>
            <a:picLocks noChangeAspect="1"/>
          </p:cNvPicPr>
          <p:nvPr/>
        </p:nvPicPr>
        <p:blipFill rotWithShape="1">
          <a:blip r:embed="rId3"/>
          <a:srcRect l="24959" t="40305" r="16340" b="55142"/>
          <a:stretch/>
        </p:blipFill>
        <p:spPr>
          <a:xfrm>
            <a:off x="3075708" y="2798617"/>
            <a:ext cx="7583955" cy="318655"/>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2129890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86B81C74-4BFB-402F-9F25-76933768EB3A}"/>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between </a:t>
            </a:r>
            <a:r>
              <a:rPr lang="en-CA" dirty="0">
                <a:solidFill>
                  <a:schemeClr val="bg1"/>
                </a:solidFill>
                <a:highlight>
                  <a:srgbClr val="0000FF"/>
                </a:highlight>
                <a:latin typeface="cmtt10" panose="020B0500000000000000" pitchFamily="34" charset="0"/>
              </a:rPr>
              <a:t>-2147483648 and 2147483647</a:t>
            </a:r>
            <a:r>
              <a:rPr lang="en-CA" dirty="0">
                <a:solidFill>
                  <a:schemeClr val="bg1"/>
                </a:solidFill>
                <a:latin typeface="cmtt10" panose="020B0500000000000000" pitchFamily="34" charset="0"/>
              </a:rPr>
              <a:t>: </a:t>
            </a:r>
          </a:p>
          <a:p>
            <a:r>
              <a:rPr lang="en-CA" dirty="0">
                <a:solidFill>
                  <a:schemeClr val="bg1"/>
                </a:solidFill>
                <a:latin typeface="cmtt10" panose="020B0500000000000000" pitchFamily="34" charset="0"/>
              </a:rPr>
              <a:t>12</a:t>
            </a:r>
          </a:p>
          <a:p>
            <a:r>
              <a:rPr lang="en-CA" dirty="0">
                <a:solidFill>
                  <a:schemeClr val="bg1"/>
                </a:solidFill>
                <a:latin typeface="cmtt10" panose="020B0500000000000000" pitchFamily="34" charset="0"/>
              </a:rPr>
              <a:t>15</a:t>
            </a:r>
          </a:p>
          <a:p>
            <a:r>
              <a:rPr lang="en-CA" dirty="0">
                <a:solidFill>
                  <a:schemeClr val="bg1"/>
                </a:solidFill>
                <a:latin typeface="cmtt10" panose="020B0500000000000000" pitchFamily="34" charset="0"/>
              </a:rPr>
              <a:t>12 + 15 = 27</a:t>
            </a:r>
          </a:p>
        </p:txBody>
      </p:sp>
    </p:spTree>
    <p:extLst>
      <p:ext uri="{BB962C8B-B14F-4D97-AF65-F5344CB8AC3E}">
        <p14:creationId xmlns:p14="http://schemas.microsoft.com/office/powerpoint/2010/main" val="33062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TScI-H-v1427a-1280x720">
            <a:hlinkClick r:id="" action="ppaction://media"/>
            <a:extLst>
              <a:ext uri="{FF2B5EF4-FFF2-40B4-BE49-F238E27FC236}">
                <a16:creationId xmlns:a16="http://schemas.microsoft.com/office/drawing/2014/main" id="{19563F8A-3696-4EE2-95C5-81EA5C10CD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7518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3A6A386-B883-4B34-BE20-6D03A63F70AA}"/>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923330"/>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between </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-2147483648 and 2147483647</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2147483647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a:t>
            </a:r>
          </a:p>
        </p:txBody>
      </p:sp>
    </p:spTree>
    <p:extLst>
      <p:ext uri="{BB962C8B-B14F-4D97-AF65-F5344CB8AC3E}">
        <p14:creationId xmlns:p14="http://schemas.microsoft.com/office/powerpoint/2010/main" val="3187648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C2AFCBE-F6E8-4FE8-9751-F1D2EC27DD04}"/>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between -2147483648 and 2147483647: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2147483647 + 1 = </a:t>
            </a:r>
            <a:r>
              <a:rPr lang="en-CA" dirty="0">
                <a:solidFill>
                  <a:schemeClr val="bg1"/>
                </a:solidFill>
                <a:highlight>
                  <a:srgbClr val="FF0000"/>
                </a:highlight>
                <a:latin typeface="cmtt10" panose="020B0500000000000000" pitchFamily="34" charset="0"/>
              </a:rPr>
              <a:t>-</a:t>
            </a:r>
            <a:r>
              <a:rPr lang="en-CA" dirty="0">
                <a:solidFill>
                  <a:schemeClr val="bg1"/>
                </a:solidFill>
                <a:latin typeface="cmtt10" panose="020B0500000000000000" pitchFamily="34" charset="0"/>
              </a:rPr>
              <a:t>2147483648</a:t>
            </a:r>
          </a:p>
        </p:txBody>
      </p:sp>
    </p:spTree>
    <p:extLst>
      <p:ext uri="{BB962C8B-B14F-4D97-AF65-F5344CB8AC3E}">
        <p14:creationId xmlns:p14="http://schemas.microsoft.com/office/powerpoint/2010/main" val="402790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998CD83-0126-4B06-8837-D68D25E6203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between -2147483648 and 2147483647: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2</a:t>
            </a:r>
          </a:p>
          <a:p>
            <a:r>
              <a:rPr lang="en-CA" dirty="0">
                <a:solidFill>
                  <a:schemeClr val="bg1"/>
                </a:solidFill>
                <a:latin typeface="cmtt10" panose="020B0500000000000000" pitchFamily="34" charset="0"/>
              </a:rPr>
              <a:t>2147483647 + 2 = </a:t>
            </a:r>
            <a:r>
              <a:rPr lang="en-CA" dirty="0">
                <a:solidFill>
                  <a:schemeClr val="bg1"/>
                </a:solidFill>
                <a:highlight>
                  <a:srgbClr val="FF0000"/>
                </a:highlight>
                <a:latin typeface="cmtt10" panose="020B0500000000000000" pitchFamily="34" charset="0"/>
              </a:rPr>
              <a:t>-</a:t>
            </a:r>
            <a:r>
              <a:rPr lang="en-CA" dirty="0">
                <a:solidFill>
                  <a:schemeClr val="bg1"/>
                </a:solidFill>
                <a:latin typeface="cmtt10" panose="020B0500000000000000" pitchFamily="34" charset="0"/>
              </a:rPr>
              <a:t>214748364</a:t>
            </a:r>
            <a:r>
              <a:rPr lang="en-CA" dirty="0">
                <a:solidFill>
                  <a:schemeClr val="bg1"/>
                </a:solidFill>
                <a:highlight>
                  <a:srgbClr val="FF0000"/>
                </a:highlight>
                <a:latin typeface="cmtt10" panose="020B0500000000000000" pitchFamily="34" charset="0"/>
              </a:rPr>
              <a:t>7</a:t>
            </a:r>
          </a:p>
        </p:txBody>
      </p:sp>
    </p:spTree>
    <p:extLst>
      <p:ext uri="{BB962C8B-B14F-4D97-AF65-F5344CB8AC3E}">
        <p14:creationId xmlns:p14="http://schemas.microsoft.com/office/powerpoint/2010/main" val="1236290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5C64D0B6-D0FB-4408-AF75-807A9686201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2147483647 + 1 = </a:t>
            </a:r>
            <a:r>
              <a:rPr lang="en-CA" dirty="0">
                <a:solidFill>
                  <a:schemeClr val="bg1"/>
                </a:solidFill>
                <a:highlight>
                  <a:srgbClr val="0000FF"/>
                </a:highlight>
                <a:latin typeface="cmtt10" panose="020B0500000000000000" pitchFamily="34" charset="0"/>
              </a:rPr>
              <a:t>2147483648</a:t>
            </a:r>
          </a:p>
        </p:txBody>
      </p:sp>
    </p:spTree>
    <p:extLst>
      <p:ext uri="{BB962C8B-B14F-4D97-AF65-F5344CB8AC3E}">
        <p14:creationId xmlns:p14="http://schemas.microsoft.com/office/powerpoint/2010/main" val="3530072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357D-08DC-409E-B364-03A50EA53AF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5FB574F-4F5A-4F64-B5A9-91D81A5DC0CA}"/>
              </a:ext>
            </a:extLst>
          </p:cNvPr>
          <p:cNvSpPr>
            <a:spLocks noGrp="1"/>
          </p:cNvSpPr>
          <p:nvPr>
            <p:ph type="sldNum" sz="quarter" idx="12"/>
          </p:nvPr>
        </p:nvSpPr>
        <p:spPr/>
        <p:txBody>
          <a:bodyPr/>
          <a:lstStyle/>
          <a:p>
            <a:fld id="{6D22F896-40B5-4ADD-8801-0D06FADFA095}" type="slidenum">
              <a:rPr lang="en-US" smtClean="0"/>
              <a:t>34</a:t>
            </a:fld>
            <a:endParaRPr lang="en-US" dirty="0"/>
          </a:p>
        </p:txBody>
      </p:sp>
      <p:pic>
        <p:nvPicPr>
          <p:cNvPr id="4" name="Picture 3">
            <a:extLst>
              <a:ext uri="{FF2B5EF4-FFF2-40B4-BE49-F238E27FC236}">
                <a16:creationId xmlns:a16="http://schemas.microsoft.com/office/drawing/2014/main" id="{B8BBD3E2-DBDF-4899-BFEA-B44BF085FD5E}"/>
              </a:ext>
            </a:extLst>
          </p:cNvPr>
          <p:cNvPicPr>
            <a:picLocks noChangeAspect="1"/>
          </p:cNvPicPr>
          <p:nvPr/>
        </p:nvPicPr>
        <p:blipFill>
          <a:blip r:embed="rId3"/>
          <a:stretch>
            <a:fillRect/>
          </a:stretch>
        </p:blipFill>
        <p:spPr>
          <a:xfrm>
            <a:off x="-1" y="-1"/>
            <a:ext cx="12635217" cy="6856473"/>
          </a:xfrm>
          <a:prstGeom prst="rect">
            <a:avLst/>
          </a:prstGeom>
        </p:spPr>
      </p:pic>
      <p:pic>
        <p:nvPicPr>
          <p:cNvPr id="5" name="Picture 4">
            <a:extLst>
              <a:ext uri="{FF2B5EF4-FFF2-40B4-BE49-F238E27FC236}">
                <a16:creationId xmlns:a16="http://schemas.microsoft.com/office/drawing/2014/main" id="{0466A155-123C-4D2F-9ADC-D307AEA424BB}"/>
              </a:ext>
            </a:extLst>
          </p:cNvPr>
          <p:cNvPicPr>
            <a:picLocks noChangeAspect="1"/>
          </p:cNvPicPr>
          <p:nvPr/>
        </p:nvPicPr>
        <p:blipFill rotWithShape="1">
          <a:blip r:embed="rId3"/>
          <a:srcRect l="5264" t="17259" r="76644" b="75551"/>
          <a:stretch/>
        </p:blipFill>
        <p:spPr>
          <a:xfrm>
            <a:off x="581891" y="1149926"/>
            <a:ext cx="4865078" cy="10492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23851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AFAA-A172-45C3-B1D7-1B82C5AD709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4EFAEB8-9201-47D6-9FB1-92917222F423}"/>
              </a:ext>
            </a:extLst>
          </p:cNvPr>
          <p:cNvSpPr>
            <a:spLocks noGrp="1"/>
          </p:cNvSpPr>
          <p:nvPr>
            <p:ph type="sldNum" sz="quarter" idx="12"/>
          </p:nvPr>
        </p:nvSpPr>
        <p:spPr/>
        <p:txBody>
          <a:bodyPr/>
          <a:lstStyle/>
          <a:p>
            <a:fld id="{6D22F896-40B5-4ADD-8801-0D06FADFA095}" type="slidenum">
              <a:rPr lang="en-US" smtClean="0"/>
              <a:t>35</a:t>
            </a:fld>
            <a:endParaRPr lang="en-US" dirty="0"/>
          </a:p>
        </p:txBody>
      </p:sp>
      <p:pic>
        <p:nvPicPr>
          <p:cNvPr id="4" name="Picture 3">
            <a:extLst>
              <a:ext uri="{FF2B5EF4-FFF2-40B4-BE49-F238E27FC236}">
                <a16:creationId xmlns:a16="http://schemas.microsoft.com/office/drawing/2014/main" id="{E5C7F0DA-DFD8-42DD-810D-84F5F9554E75}"/>
              </a:ext>
            </a:extLst>
          </p:cNvPr>
          <p:cNvPicPr>
            <a:picLocks noChangeAspect="1"/>
          </p:cNvPicPr>
          <p:nvPr/>
        </p:nvPicPr>
        <p:blipFill>
          <a:blip r:embed="rId2"/>
          <a:stretch>
            <a:fillRect/>
          </a:stretch>
        </p:blipFill>
        <p:spPr>
          <a:xfrm>
            <a:off x="0" y="110835"/>
            <a:ext cx="12192000" cy="6747165"/>
          </a:xfrm>
          <a:prstGeom prst="rect">
            <a:avLst/>
          </a:prstGeom>
        </p:spPr>
      </p:pic>
    </p:spTree>
    <p:extLst>
      <p:ext uri="{BB962C8B-B14F-4D97-AF65-F5344CB8AC3E}">
        <p14:creationId xmlns:p14="http://schemas.microsoft.com/office/powerpoint/2010/main" val="181312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7EF5-D836-40F0-8161-E3FEA3DAC7A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C3EC577B-B0AA-451B-AFCB-ED801FCDD34E}"/>
              </a:ext>
            </a:extLst>
          </p:cNvPr>
          <p:cNvSpPr>
            <a:spLocks noGrp="1"/>
          </p:cNvSpPr>
          <p:nvPr>
            <p:ph type="sldNum" sz="quarter" idx="12"/>
          </p:nvPr>
        </p:nvSpPr>
        <p:spPr/>
        <p:txBody>
          <a:bodyPr/>
          <a:lstStyle/>
          <a:p>
            <a:fld id="{6D22F896-40B5-4ADD-8801-0D06FADFA095}" type="slidenum">
              <a:rPr lang="en-US" smtClean="0"/>
              <a:t>36</a:t>
            </a:fld>
            <a:endParaRPr lang="en-US" dirty="0"/>
          </a:p>
        </p:txBody>
      </p:sp>
      <p:pic>
        <p:nvPicPr>
          <p:cNvPr id="4" name="Picture 3">
            <a:extLst>
              <a:ext uri="{FF2B5EF4-FFF2-40B4-BE49-F238E27FC236}">
                <a16:creationId xmlns:a16="http://schemas.microsoft.com/office/drawing/2014/main" id="{7AF4A15A-9C55-48A6-AD2F-E6DAB1E64693}"/>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3691500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27E4-5D0A-4D61-AFA5-E52EC5F5D53A}"/>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A3B5583-B7A4-431E-A994-00EA2E782F54}"/>
              </a:ext>
            </a:extLst>
          </p:cNvPr>
          <p:cNvSpPr>
            <a:spLocks noGrp="1"/>
          </p:cNvSpPr>
          <p:nvPr>
            <p:ph type="sldNum" sz="quarter" idx="12"/>
          </p:nvPr>
        </p:nvSpPr>
        <p:spPr/>
        <p:txBody>
          <a:bodyPr/>
          <a:lstStyle/>
          <a:p>
            <a:fld id="{6D22F896-40B5-4ADD-8801-0D06FADFA095}" type="slidenum">
              <a:rPr lang="en-US" smtClean="0"/>
              <a:t>37</a:t>
            </a:fld>
            <a:endParaRPr lang="en-US" dirty="0"/>
          </a:p>
        </p:txBody>
      </p:sp>
      <p:pic>
        <p:nvPicPr>
          <p:cNvPr id="4" name="Picture 3">
            <a:extLst>
              <a:ext uri="{FF2B5EF4-FFF2-40B4-BE49-F238E27FC236}">
                <a16:creationId xmlns:a16="http://schemas.microsoft.com/office/drawing/2014/main" id="{BCAC65F8-DD18-47D4-B13A-B709B5608E6A}"/>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1"/>
            <a:ext cx="12643890" cy="6856473"/>
          </a:xfrm>
          <a:prstGeom prst="rect">
            <a:avLst/>
          </a:prstGeom>
        </p:spPr>
      </p:pic>
      <p:pic>
        <p:nvPicPr>
          <p:cNvPr id="5" name="Picture 4">
            <a:extLst>
              <a:ext uri="{FF2B5EF4-FFF2-40B4-BE49-F238E27FC236}">
                <a16:creationId xmlns:a16="http://schemas.microsoft.com/office/drawing/2014/main" id="{EC902968-407A-4AD0-B2D1-0BDD59A561B3}"/>
              </a:ext>
            </a:extLst>
          </p:cNvPr>
          <p:cNvPicPr>
            <a:picLocks noChangeAspect="1"/>
          </p:cNvPicPr>
          <p:nvPr/>
        </p:nvPicPr>
        <p:blipFill rotWithShape="1">
          <a:blip r:embed="rId4"/>
          <a:srcRect l="24763" t="10103" r="6972" b="83229"/>
          <a:stretch/>
        </p:blipFill>
        <p:spPr>
          <a:xfrm>
            <a:off x="2443156" y="779070"/>
            <a:ext cx="10200734" cy="540329"/>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47263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27E4-5D0A-4D61-AFA5-E52EC5F5D53A}"/>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A3B5583-B7A4-431E-A994-00EA2E782F54}"/>
              </a:ext>
            </a:extLst>
          </p:cNvPr>
          <p:cNvSpPr>
            <a:spLocks noGrp="1"/>
          </p:cNvSpPr>
          <p:nvPr>
            <p:ph type="sldNum" sz="quarter" idx="12"/>
          </p:nvPr>
        </p:nvSpPr>
        <p:spPr/>
        <p:txBody>
          <a:bodyPr/>
          <a:lstStyle/>
          <a:p>
            <a:fld id="{6D22F896-40B5-4ADD-8801-0D06FADFA095}" type="slidenum">
              <a:rPr lang="en-US" smtClean="0"/>
              <a:t>38</a:t>
            </a:fld>
            <a:endParaRPr lang="en-US" dirty="0"/>
          </a:p>
        </p:txBody>
      </p:sp>
      <p:pic>
        <p:nvPicPr>
          <p:cNvPr id="4" name="Picture 3">
            <a:extLst>
              <a:ext uri="{FF2B5EF4-FFF2-40B4-BE49-F238E27FC236}">
                <a16:creationId xmlns:a16="http://schemas.microsoft.com/office/drawing/2014/main" id="{BCAC65F8-DD18-47D4-B13A-B709B5608E6A}"/>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1"/>
            <a:ext cx="12643890" cy="6856473"/>
          </a:xfrm>
          <a:prstGeom prst="rect">
            <a:avLst/>
          </a:prstGeom>
        </p:spPr>
      </p:pic>
      <p:pic>
        <p:nvPicPr>
          <p:cNvPr id="6" name="Picture 5">
            <a:extLst>
              <a:ext uri="{FF2B5EF4-FFF2-40B4-BE49-F238E27FC236}">
                <a16:creationId xmlns:a16="http://schemas.microsoft.com/office/drawing/2014/main" id="{45E4BD87-4E72-49EB-BD8F-413E15D14F5C}"/>
              </a:ext>
            </a:extLst>
          </p:cNvPr>
          <p:cNvPicPr>
            <a:picLocks noChangeAspect="1"/>
          </p:cNvPicPr>
          <p:nvPr/>
        </p:nvPicPr>
        <p:blipFill rotWithShape="1">
          <a:blip r:embed="rId5"/>
          <a:srcRect r="16093"/>
          <a:stretch/>
        </p:blipFill>
        <p:spPr>
          <a:xfrm>
            <a:off x="2413925" y="2285786"/>
            <a:ext cx="10229965" cy="2284897"/>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049324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D817B1A1-068B-4B1E-8A65-67CB243ABC2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2147483647 + 1 = </a:t>
            </a:r>
            <a:r>
              <a:rPr lang="en-CA" dirty="0">
                <a:solidFill>
                  <a:schemeClr val="bg1"/>
                </a:solidFill>
                <a:highlight>
                  <a:srgbClr val="0000FF"/>
                </a:highlight>
                <a:latin typeface="cmtt10" panose="020B0500000000000000" pitchFamily="34" charset="0"/>
              </a:rPr>
              <a:t>2147483648</a:t>
            </a:r>
          </a:p>
        </p:txBody>
      </p:sp>
    </p:spTree>
    <p:extLst>
      <p:ext uri="{BB962C8B-B14F-4D97-AF65-F5344CB8AC3E}">
        <p14:creationId xmlns:p14="http://schemas.microsoft.com/office/powerpoint/2010/main" val="4029895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B3451406-55C9-4227-9A18-9BB31D3C7643}"/>
              </a:ext>
            </a:extLst>
          </p:cNvPr>
          <p:cNvSpPr/>
          <p:nvPr/>
        </p:nvSpPr>
        <p:spPr>
          <a:xfrm>
            <a:off x="0" y="6457880"/>
            <a:ext cx="12192000" cy="400110"/>
          </a:xfrm>
          <a:prstGeom prst="rect">
            <a:avLst/>
          </a:prstGeom>
          <a:solidFill>
            <a:schemeClr val="tx1">
              <a:alpha val="80000"/>
            </a:schemeClr>
          </a:solidFill>
        </p:spPr>
        <p:txBody>
          <a:bodyPr wrap="square">
            <a:spAutoFit/>
          </a:bodyPr>
          <a:lstStyle/>
          <a:p>
            <a:r>
              <a:rPr lang="en-CA" sz="2000" i="1" dirty="0">
                <a:solidFill>
                  <a:schemeClr val="bg1"/>
                </a:solidFill>
                <a:latin typeface="Segoe UI Light (Headings)"/>
              </a:rPr>
              <a:t>“Computer science is no more about computers than astronomy is about telescopes” - </a:t>
            </a:r>
            <a:r>
              <a:rPr lang="en-CA" sz="2000" i="1" dirty="0" err="1">
                <a:solidFill>
                  <a:schemeClr val="bg1"/>
                </a:solidFill>
                <a:latin typeface="Segoe UI Light (Headings)"/>
              </a:rPr>
              <a:t>Edsger</a:t>
            </a:r>
            <a:r>
              <a:rPr lang="en-CA" sz="2000" i="1" dirty="0">
                <a:solidFill>
                  <a:schemeClr val="bg1"/>
                </a:solidFill>
                <a:latin typeface="Segoe UI Light (Headings)"/>
              </a:rPr>
              <a:t> Dijkstra</a:t>
            </a:r>
            <a:endParaRPr lang="en-CA" sz="2000" i="1" cap="all" dirty="0">
              <a:solidFill>
                <a:schemeClr val="bg1"/>
              </a:solidFill>
              <a:latin typeface="Segoe UI Light (Headings)"/>
            </a:endParaRPr>
          </a:p>
        </p:txBody>
      </p:sp>
      <p:graphicFrame>
        <p:nvGraphicFramePr>
          <p:cNvPr id="4" name="Table 5">
            <a:extLst>
              <a:ext uri="{FF2B5EF4-FFF2-40B4-BE49-F238E27FC236}">
                <a16:creationId xmlns:a16="http://schemas.microsoft.com/office/drawing/2014/main" id="{D76CAB6D-F5FC-404F-88BE-6BDEB6F1D858}"/>
              </a:ext>
            </a:extLst>
          </p:cNvPr>
          <p:cNvGraphicFramePr>
            <a:graphicFrameLocks noGrp="1"/>
          </p:cNvGraphicFramePr>
          <p:nvPr>
            <p:extLst>
              <p:ext uri="{D42A27DB-BD31-4B8C-83A1-F6EECF244321}">
                <p14:modId xmlns:p14="http://schemas.microsoft.com/office/powerpoint/2010/main" val="1287843174"/>
              </p:ext>
            </p:extLst>
          </p:nvPr>
        </p:nvGraphicFramePr>
        <p:xfrm>
          <a:off x="0" y="2849880"/>
          <a:ext cx="12191980" cy="1158240"/>
        </p:xfrm>
        <a:graphic>
          <a:graphicData uri="http://schemas.openxmlformats.org/drawingml/2006/table">
            <a:tbl>
              <a:tblPr firstRow="1" bandRow="1">
                <a:tableStyleId>{2D5ABB26-0587-4C30-8999-92F81FD0307C}</a:tableStyleId>
              </a:tblPr>
              <a:tblGrid>
                <a:gridCol w="6095990">
                  <a:extLst>
                    <a:ext uri="{9D8B030D-6E8A-4147-A177-3AD203B41FA5}">
                      <a16:colId xmlns:a16="http://schemas.microsoft.com/office/drawing/2014/main" val="446400628"/>
                    </a:ext>
                  </a:extLst>
                </a:gridCol>
                <a:gridCol w="6095990">
                  <a:extLst>
                    <a:ext uri="{9D8B030D-6E8A-4147-A177-3AD203B41FA5}">
                      <a16:colId xmlns:a16="http://schemas.microsoft.com/office/drawing/2014/main" val="318491173"/>
                    </a:ext>
                  </a:extLst>
                </a:gridCol>
              </a:tblGrid>
              <a:tr h="370840">
                <a:tc>
                  <a:txBody>
                    <a:bodyPr/>
                    <a:lstStyle/>
                    <a:p>
                      <a:pPr algn="r"/>
                      <a:r>
                        <a:rPr lang="en-CA" sz="3200" cap="all" dirty="0">
                          <a:solidFill>
                            <a:schemeClr val="bg1"/>
                          </a:solidFill>
                          <a:latin typeface="Segoe UI Light (Headings)"/>
                        </a:rPr>
                        <a:t>Computer science </a:t>
                      </a:r>
                      <a:endParaRPr lang="en-US" sz="3200" dirty="0"/>
                    </a:p>
                  </a:txBody>
                  <a:tcPr>
                    <a:solidFill>
                      <a:schemeClr val="tx1">
                        <a:alpha val="80000"/>
                      </a:schemeClr>
                    </a:solidFill>
                  </a:tcPr>
                </a:tc>
                <a:tc>
                  <a:txBody>
                    <a:bodyPr/>
                    <a:lstStyle/>
                    <a:p>
                      <a:r>
                        <a:rPr lang="en-CA" sz="3200" cap="all" dirty="0">
                          <a:solidFill>
                            <a:schemeClr val="bg1"/>
                          </a:solidFill>
                          <a:latin typeface="Segoe UI Light (Headings)"/>
                        </a:rPr>
                        <a:t>&amp; computers (gates) </a:t>
                      </a:r>
                      <a:endParaRPr lang="en-US" sz="3200" dirty="0"/>
                    </a:p>
                  </a:txBody>
                  <a:tcPr>
                    <a:solidFill>
                      <a:schemeClr val="tx1">
                        <a:alpha val="80000"/>
                      </a:schemeClr>
                    </a:solidFill>
                  </a:tcPr>
                </a:tc>
                <a:extLst>
                  <a:ext uri="{0D108BD9-81ED-4DB2-BD59-A6C34878D82A}">
                    <a16:rowId xmlns:a16="http://schemas.microsoft.com/office/drawing/2014/main" val="4033995019"/>
                  </a:ext>
                </a:extLst>
              </a:tr>
              <a:tr h="370840">
                <a:tc>
                  <a:txBody>
                    <a:bodyPr/>
                    <a:lstStyle/>
                    <a:p>
                      <a:pPr algn="r"/>
                      <a:r>
                        <a:rPr lang="en-CA" sz="3200" cap="all" dirty="0">
                          <a:solidFill>
                            <a:schemeClr val="bg1"/>
                          </a:solidFill>
                          <a:latin typeface="Segoe UI Light (Headings)"/>
                        </a:rPr>
                        <a:t>astronomy</a:t>
                      </a:r>
                      <a:endParaRPr lang="en-US" sz="3200" dirty="0"/>
                    </a:p>
                  </a:txBody>
                  <a:tcPr>
                    <a:solidFill>
                      <a:schemeClr val="tx1">
                        <a:alpha val="80000"/>
                      </a:schemeClr>
                    </a:solidFill>
                  </a:tcPr>
                </a:tc>
                <a:tc>
                  <a:txBody>
                    <a:bodyPr/>
                    <a:lstStyle/>
                    <a:p>
                      <a:r>
                        <a:rPr lang="en-CA" sz="3200" cap="all" dirty="0">
                          <a:solidFill>
                            <a:schemeClr val="bg1"/>
                          </a:solidFill>
                          <a:latin typeface="Segoe UI Light (Headings)"/>
                        </a:rPr>
                        <a:t>&amp; telescopes (Stars)</a:t>
                      </a:r>
                      <a:endParaRPr lang="en-US" sz="3200" dirty="0"/>
                    </a:p>
                  </a:txBody>
                  <a:tcPr>
                    <a:solidFill>
                      <a:schemeClr val="tx1">
                        <a:alpha val="80000"/>
                      </a:schemeClr>
                    </a:solidFill>
                  </a:tcPr>
                </a:tc>
                <a:extLst>
                  <a:ext uri="{0D108BD9-81ED-4DB2-BD59-A6C34878D82A}">
                    <a16:rowId xmlns:a16="http://schemas.microsoft.com/office/drawing/2014/main" val="2768706663"/>
                  </a:ext>
                </a:extLst>
              </a:tr>
            </a:tbl>
          </a:graphicData>
        </a:graphic>
      </p:graphicFrame>
    </p:spTree>
    <p:extLst>
      <p:ext uri="{BB962C8B-B14F-4D97-AF65-F5344CB8AC3E}">
        <p14:creationId xmlns:p14="http://schemas.microsoft.com/office/powerpoint/2010/main" val="1618159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D395CEF-18AC-482E-B6D8-326D4EAA03F9}"/>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999999999999999999999999999999999999999999999</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999999999999999999999999999999999999999999999 + 1 = 1000000000000000000000000000000000000000000000</a:t>
            </a:r>
          </a:p>
        </p:txBody>
      </p:sp>
    </p:spTree>
    <p:extLst>
      <p:ext uri="{BB962C8B-B14F-4D97-AF65-F5344CB8AC3E}">
        <p14:creationId xmlns:p14="http://schemas.microsoft.com/office/powerpoint/2010/main" val="1648025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60929B-1B1B-4701-B1BD-9C8B4F629044}"/>
              </a:ext>
            </a:extLst>
          </p:cNvPr>
          <p:cNvSpPr>
            <a:spLocks noGrp="1"/>
          </p:cNvSpPr>
          <p:nvPr>
            <p:ph type="sldNum" sz="quarter" idx="12"/>
          </p:nvPr>
        </p:nvSpPr>
        <p:spPr/>
        <p:txBody>
          <a:bodyPr/>
          <a:lstStyle/>
          <a:p>
            <a:fld id="{6D22F896-40B5-4ADD-8801-0D06FADFA095}" type="slidenum">
              <a:rPr lang="en-US" smtClean="0"/>
              <a:t>41</a:t>
            </a:fld>
            <a:endParaRPr lang="en-US" dirty="0"/>
          </a:p>
        </p:txBody>
      </p:sp>
      <p:pic>
        <p:nvPicPr>
          <p:cNvPr id="4" name="Picture 3">
            <a:extLst>
              <a:ext uri="{FF2B5EF4-FFF2-40B4-BE49-F238E27FC236}">
                <a16:creationId xmlns:a16="http://schemas.microsoft.com/office/drawing/2014/main" id="{B9E60DDE-4488-4CAC-8760-71FF32BFC0AD}"/>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09B941DC-9C2F-455D-9F3C-A8E4464E3DD5}"/>
              </a:ext>
            </a:extLst>
          </p:cNvPr>
          <p:cNvPicPr>
            <a:picLocks noChangeAspect="1"/>
          </p:cNvPicPr>
          <p:nvPr/>
        </p:nvPicPr>
        <p:blipFill rotWithShape="1">
          <a:blip r:embed="rId3"/>
          <a:srcRect l="61576" t="98115" r="30729" b="-797"/>
          <a:stretch/>
        </p:blipFill>
        <p:spPr>
          <a:xfrm>
            <a:off x="5860471" y="6227004"/>
            <a:ext cx="3884717" cy="761624"/>
          </a:xfrm>
          <a:prstGeom prst="rect">
            <a:avLst/>
          </a:prstGeom>
          <a:ln>
            <a:noFill/>
          </a:ln>
          <a:effectLst>
            <a:outerShdw blurRad="190500" algn="tl" rotWithShape="0">
              <a:srgbClr val="000000"/>
            </a:outerShdw>
          </a:effectLst>
        </p:spPr>
      </p:pic>
      <p:pic>
        <p:nvPicPr>
          <p:cNvPr id="6" name="Picture 5">
            <a:extLst>
              <a:ext uri="{FF2B5EF4-FFF2-40B4-BE49-F238E27FC236}">
                <a16:creationId xmlns:a16="http://schemas.microsoft.com/office/drawing/2014/main" id="{55383FDA-5916-4D15-A5AF-EA174C472BF1}"/>
              </a:ext>
            </a:extLst>
          </p:cNvPr>
          <p:cNvPicPr>
            <a:picLocks noChangeAspect="1"/>
          </p:cNvPicPr>
          <p:nvPr/>
        </p:nvPicPr>
        <p:blipFill rotWithShape="1">
          <a:blip r:embed="rId3"/>
          <a:srcRect l="54587" t="77543" r="38401" b="9953"/>
          <a:stretch/>
        </p:blipFill>
        <p:spPr>
          <a:xfrm>
            <a:off x="2248557" y="1591294"/>
            <a:ext cx="3466524" cy="3477084"/>
          </a:xfrm>
          <a:prstGeom prst="ellipse">
            <a:avLst/>
          </a:prstGeom>
          <a:ln>
            <a:noFill/>
          </a:ln>
          <a:effectLst>
            <a:outerShdw blurRad="190500" algn="tl" rotWithShape="0">
              <a:srgbClr val="000000"/>
            </a:outerShdw>
          </a:effectLst>
        </p:spPr>
      </p:pic>
    </p:spTree>
    <p:extLst>
      <p:ext uri="{BB962C8B-B14F-4D97-AF65-F5344CB8AC3E}">
        <p14:creationId xmlns:p14="http://schemas.microsoft.com/office/powerpoint/2010/main" val="3087376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477328"/>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+ 999...99999 = ?</a:t>
            </a:r>
          </a:p>
        </p:txBody>
      </p:sp>
    </p:spTree>
    <p:extLst>
      <p:ext uri="{BB962C8B-B14F-4D97-AF65-F5344CB8AC3E}">
        <p14:creationId xmlns:p14="http://schemas.microsoft.com/office/powerpoint/2010/main" val="2194514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477328"/>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+ 999...99999 = </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1</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999 ... 999</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8</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 =&gt; 50,001 digits</a:t>
            </a:r>
          </a:p>
        </p:txBody>
      </p:sp>
    </p:spTree>
    <p:extLst>
      <p:ext uri="{BB962C8B-B14F-4D97-AF65-F5344CB8AC3E}">
        <p14:creationId xmlns:p14="http://schemas.microsoft.com/office/powerpoint/2010/main" val="2038367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754326"/>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+ 999...99999 = </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1</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999 ... 999</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8</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 =&gt; 50,001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Total time = ?</a:t>
            </a:r>
          </a:p>
        </p:txBody>
      </p:sp>
    </p:spTree>
    <p:extLst>
      <p:ext uri="{BB962C8B-B14F-4D97-AF65-F5344CB8AC3E}">
        <p14:creationId xmlns:p14="http://schemas.microsoft.com/office/powerpoint/2010/main" val="1461906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754326"/>
          </a:xfrm>
          <a:prstGeom prst="rect">
            <a:avLst/>
          </a:prstGeom>
          <a:solidFill>
            <a:schemeClr val="tx1"/>
          </a:solidFill>
          <a:ln>
            <a:solidFill>
              <a:schemeClr val="tx1"/>
            </a:solidFill>
          </a:ln>
        </p:spPr>
        <p:txBody>
          <a:bodyPr wrap="square">
            <a:spAutoFit/>
          </a:bodyPr>
          <a:lstStyle/>
          <a:p>
            <a:r>
              <a:rPr lang="en-CA" dirty="0">
                <a:solidFill>
                  <a:srgbClr val="33CC33"/>
                </a:solidFill>
                <a:latin typeface="cmtt10" panose="020B0500000000000000" pitchFamily="34" charset="0"/>
              </a:rPr>
              <a:t>BUILD SUCCESSFUL (total time: 715ms)</a:t>
            </a:r>
          </a:p>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999...99999 + 999...99999 = </a:t>
            </a:r>
            <a:r>
              <a:rPr lang="en-CA" dirty="0">
                <a:solidFill>
                  <a:schemeClr val="bg1"/>
                </a:solidFill>
                <a:highlight>
                  <a:srgbClr val="0000FF"/>
                </a:highlight>
                <a:latin typeface="cmtt10" panose="020B0500000000000000" pitchFamily="34" charset="0"/>
              </a:rPr>
              <a:t>1</a:t>
            </a:r>
            <a:r>
              <a:rPr lang="en-CA" dirty="0">
                <a:solidFill>
                  <a:schemeClr val="bg1"/>
                </a:solidFill>
                <a:latin typeface="cmtt10" panose="020B0500000000000000" pitchFamily="34" charset="0"/>
              </a:rPr>
              <a:t>999 ... 999</a:t>
            </a:r>
            <a:r>
              <a:rPr lang="en-CA" dirty="0">
                <a:solidFill>
                  <a:schemeClr val="bg1"/>
                </a:solidFill>
                <a:highlight>
                  <a:srgbClr val="0000FF"/>
                </a:highlight>
                <a:latin typeface="cmtt10" panose="020B0500000000000000" pitchFamily="34" charset="0"/>
              </a:rPr>
              <a:t>8</a:t>
            </a:r>
            <a:r>
              <a:rPr lang="en-CA" dirty="0">
                <a:solidFill>
                  <a:schemeClr val="bg1"/>
                </a:solidFill>
                <a:latin typeface="cmtt10" panose="020B0500000000000000" pitchFamily="34" charset="0"/>
              </a:rPr>
              <a:t> =&gt; 50,001 digits</a:t>
            </a:r>
          </a:p>
          <a:p>
            <a:r>
              <a:rPr lang="en-CA" dirty="0">
                <a:solidFill>
                  <a:schemeClr val="bg1"/>
                </a:solidFill>
                <a:highlight>
                  <a:srgbClr val="0000FF"/>
                </a:highlight>
                <a:latin typeface="cmtt10" panose="020B0500000000000000" pitchFamily="34" charset="0"/>
              </a:rPr>
              <a:t>Total time = 0.000000</a:t>
            </a:r>
          </a:p>
        </p:txBody>
      </p:sp>
    </p:spTree>
    <p:extLst>
      <p:ext uri="{BB962C8B-B14F-4D97-AF65-F5344CB8AC3E}">
        <p14:creationId xmlns:p14="http://schemas.microsoft.com/office/powerpoint/2010/main" val="32949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B4F2F06F-5F18-4F83-B719-C638D6E62A4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2031325"/>
          </a:xfrm>
          <a:prstGeom prst="rect">
            <a:avLst/>
          </a:prstGeom>
          <a:solidFill>
            <a:schemeClr val="tx1"/>
          </a:solidFill>
          <a:ln>
            <a:solidFill>
              <a:schemeClr val="tx1"/>
            </a:solidFill>
          </a:ln>
        </p:spPr>
        <p:txBody>
          <a:bodyPr wrap="square">
            <a:spAutoFit/>
          </a:bodyPr>
          <a:lstStyle/>
          <a:p>
            <a:r>
              <a:rPr lang="en-CA" dirty="0">
                <a:solidFill>
                  <a:srgbClr val="33CC33"/>
                </a:solidFill>
                <a:latin typeface="cmtt10" panose="020B0500000000000000" pitchFamily="34" charset="0"/>
              </a:rPr>
              <a:t>BUILD SUCCESSFUL (total time: 715ms)</a:t>
            </a:r>
          </a:p>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How many iterations:</a:t>
            </a:r>
          </a:p>
          <a:p>
            <a:r>
              <a:rPr lang="en-CA" dirty="0">
                <a:solidFill>
                  <a:schemeClr val="bg1"/>
                </a:solidFill>
                <a:latin typeface="cmtt10" panose="020B0500000000000000" pitchFamily="34" charset="0"/>
              </a:rPr>
              <a:t>?</a:t>
            </a:r>
          </a:p>
          <a:p>
            <a:r>
              <a:rPr lang="en-CA" dirty="0">
                <a:solidFill>
                  <a:schemeClr val="bg1"/>
                </a:solidFill>
                <a:latin typeface="cmtt10" panose="020B0500000000000000" pitchFamily="34" charset="0"/>
              </a:rPr>
              <a:t>Total time = ?</a:t>
            </a:r>
          </a:p>
        </p:txBody>
      </p:sp>
    </p:spTree>
    <p:extLst>
      <p:ext uri="{BB962C8B-B14F-4D97-AF65-F5344CB8AC3E}">
        <p14:creationId xmlns:p14="http://schemas.microsoft.com/office/powerpoint/2010/main" val="2813493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B924F7E-1819-48F5-8590-D82A4B9A315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2" name="Oval 11">
            <a:extLst>
              <a:ext uri="{FF2B5EF4-FFF2-40B4-BE49-F238E27FC236}">
                <a16:creationId xmlns:a16="http://schemas.microsoft.com/office/drawing/2014/main" id="{F59FE312-8F0D-467C-8054-692C26F1545D}"/>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Matrix</a:t>
            </a:r>
          </a:p>
        </p:txBody>
      </p:sp>
    </p:spTree>
    <p:extLst>
      <p:ext uri="{BB962C8B-B14F-4D97-AF65-F5344CB8AC3E}">
        <p14:creationId xmlns:p14="http://schemas.microsoft.com/office/powerpoint/2010/main" val="26316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DE5D5BE8-F680-4DF3-B4CD-84CD524A8ED9}"/>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2031325"/>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How many iterations: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solidFill>
                  <a:prstClr val="white"/>
                </a:solidFill>
                <a:latin typeface="cmtt10" panose="020B0500000000000000" pitchFamily="34" charset="0"/>
              </a:rPr>
              <a:t>1</a:t>
            </a:r>
            <a:endPar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endParaRPr>
          </a:p>
          <a:p>
            <a:pPr lvl="0"/>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Total time = </a:t>
            </a:r>
            <a:r>
              <a:rPr lang="en-CA" dirty="0">
                <a:solidFill>
                  <a:schemeClr val="bg1"/>
                </a:solidFill>
                <a:latin typeface="cmtt10" panose="020B0500000000000000" pitchFamily="34" charset="0"/>
              </a:rPr>
              <a:t>0.000000</a:t>
            </a:r>
            <a:endPar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endParaRPr>
          </a:p>
        </p:txBody>
      </p:sp>
    </p:spTree>
    <p:extLst>
      <p:ext uri="{BB962C8B-B14F-4D97-AF65-F5344CB8AC3E}">
        <p14:creationId xmlns:p14="http://schemas.microsoft.com/office/powerpoint/2010/main" val="951734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D715199-68C0-4A28-921C-3D9ACD2E15A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2031325"/>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How many iterations: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100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Total time = ?</a:t>
            </a:r>
          </a:p>
        </p:txBody>
      </p:sp>
    </p:spTree>
    <p:extLst>
      <p:ext uri="{BB962C8B-B14F-4D97-AF65-F5344CB8AC3E}">
        <p14:creationId xmlns:p14="http://schemas.microsoft.com/office/powerpoint/2010/main" val="160409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object, night, snow&#10;&#10;Description automatically generated">
            <a:extLst>
              <a:ext uri="{FF2B5EF4-FFF2-40B4-BE49-F238E27FC236}">
                <a16:creationId xmlns:a16="http://schemas.microsoft.com/office/drawing/2014/main" id="{0834C5FA-7706-4BAD-B292-FC8472578A5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Oval 1">
            <a:extLst>
              <a:ext uri="{FF2B5EF4-FFF2-40B4-BE49-F238E27FC236}">
                <a16:creationId xmlns:a16="http://schemas.microsoft.com/office/drawing/2014/main" id="{736E15B4-2382-4234-BFF7-F7E0C53824E5}"/>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Tree>
    <p:extLst>
      <p:ext uri="{BB962C8B-B14F-4D97-AF65-F5344CB8AC3E}">
        <p14:creationId xmlns:p14="http://schemas.microsoft.com/office/powerpoint/2010/main" val="4192532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B924F7E-1819-48F5-8590-D82A4B9A315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2031325"/>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How many iterations: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1,2,3,…,900,…, 1000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Total time = </a:t>
            </a:r>
          </a:p>
        </p:txBody>
      </p:sp>
      <p:grpSp>
        <p:nvGrpSpPr>
          <p:cNvPr id="2" name="Group 1">
            <a:extLst>
              <a:ext uri="{FF2B5EF4-FFF2-40B4-BE49-F238E27FC236}">
                <a16:creationId xmlns:a16="http://schemas.microsoft.com/office/drawing/2014/main" id="{8E1337C2-C546-4161-A6C5-F74B91880EA1}"/>
              </a:ext>
            </a:extLst>
          </p:cNvPr>
          <p:cNvGrpSpPr/>
          <p:nvPr/>
        </p:nvGrpSpPr>
        <p:grpSpPr>
          <a:xfrm>
            <a:off x="4916384" y="0"/>
            <a:ext cx="6697848" cy="7517081"/>
            <a:chOff x="3809999" y="2610642"/>
            <a:chExt cx="4572000" cy="3262313"/>
          </a:xfrm>
        </p:grpSpPr>
        <p:graphicFrame>
          <p:nvGraphicFramePr>
            <p:cNvPr id="6" name="Chart 5">
              <a:extLst>
                <a:ext uri="{FF2B5EF4-FFF2-40B4-BE49-F238E27FC236}">
                  <a16:creationId xmlns:a16="http://schemas.microsoft.com/office/drawing/2014/main" id="{EC3E9329-09D5-480E-9B4A-EB552F152F75}"/>
                </a:ext>
              </a:extLst>
            </p:cNvPr>
            <p:cNvGraphicFramePr>
              <a:graphicFrameLocks/>
            </p:cNvGraphicFramePr>
            <p:nvPr>
              <p:extLst>
                <p:ext uri="{D42A27DB-BD31-4B8C-83A1-F6EECF244321}">
                  <p14:modId xmlns:p14="http://schemas.microsoft.com/office/powerpoint/2010/main" val="87547396"/>
                </p:ext>
              </p:extLst>
            </p:nvPr>
          </p:nvGraphicFramePr>
          <p:xfrm>
            <a:off x="3809999" y="2610642"/>
            <a:ext cx="4572000" cy="3262313"/>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a:extLst>
                <a:ext uri="{FF2B5EF4-FFF2-40B4-BE49-F238E27FC236}">
                  <a16:creationId xmlns:a16="http://schemas.microsoft.com/office/drawing/2014/main" id="{9AFE40B8-1765-495C-A625-8721846CA861}"/>
                </a:ext>
              </a:extLst>
            </p:cNvPr>
            <p:cNvSpPr/>
            <p:nvPr/>
          </p:nvSpPr>
          <p:spPr>
            <a:xfrm>
              <a:off x="4635499" y="3237250"/>
              <a:ext cx="3619500" cy="25496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5167BB00-1135-4B6D-B48F-8A2A2189A182}"/>
                </a:ext>
              </a:extLst>
            </p:cNvPr>
            <p:cNvSpPr/>
            <p:nvPr/>
          </p:nvSpPr>
          <p:spPr>
            <a:xfrm>
              <a:off x="7886700" y="3492210"/>
              <a:ext cx="360210" cy="1468104"/>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Tree>
    <p:extLst>
      <p:ext uri="{BB962C8B-B14F-4D97-AF65-F5344CB8AC3E}">
        <p14:creationId xmlns:p14="http://schemas.microsoft.com/office/powerpoint/2010/main" val="2346716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outdoor, object, night, snow&#10;&#10;Description automatically generated">
            <a:extLst>
              <a:ext uri="{FF2B5EF4-FFF2-40B4-BE49-F238E27FC236}">
                <a16:creationId xmlns:a16="http://schemas.microsoft.com/office/drawing/2014/main" id="{C74066BA-04A7-4E2D-8E13-3BDD553B21E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1" name="Oval 10">
            <a:extLst>
              <a:ext uri="{FF2B5EF4-FFF2-40B4-BE49-F238E27FC236}">
                <a16:creationId xmlns:a16="http://schemas.microsoft.com/office/drawing/2014/main" id="{E60836EF-6500-41E2-BE87-0C8EC00D3EF9}"/>
              </a:ext>
            </a:extLst>
          </p:cNvPr>
          <p:cNvSpPr/>
          <p:nvPr/>
        </p:nvSpPr>
        <p:spPr>
          <a:xfrm>
            <a:off x="6774542" y="3156856"/>
            <a:ext cx="3657600" cy="3657600"/>
          </a:xfrm>
          <a:prstGeom prst="ellipse">
            <a:avLst/>
          </a:prstGeom>
          <a:solidFill>
            <a:schemeClr val="accent2"/>
          </a:solidFill>
          <a:ln>
            <a:noFill/>
          </a:ln>
          <a:effectLst>
            <a:outerShdw blurRad="50800" dist="38100" dir="10800000" algn="r" rotWithShape="0">
              <a:prstClr val="black">
                <a:alpha val="40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4800" b="1" dirty="0">
                <a:solidFill>
                  <a:prstClr val="white"/>
                </a:solidFill>
                <a:latin typeface="Segoe UI Light (Headings)"/>
              </a:rPr>
              <a:t>Machine</a:t>
            </a:r>
            <a:endParaRPr lang="en-US" sz="2800" b="1" dirty="0">
              <a:solidFill>
                <a:prstClr val="white"/>
              </a:solidFill>
              <a:latin typeface="Segoe UI Light (Headings)"/>
            </a:endParaRPr>
          </a:p>
        </p:txBody>
      </p:sp>
      <p:grpSp>
        <p:nvGrpSpPr>
          <p:cNvPr id="12" name="Group 11">
            <a:extLst>
              <a:ext uri="{FF2B5EF4-FFF2-40B4-BE49-F238E27FC236}">
                <a16:creationId xmlns:a16="http://schemas.microsoft.com/office/drawing/2014/main" id="{A510C0FA-9349-428D-86C1-B9BA167D9F0F}"/>
              </a:ext>
            </a:extLst>
          </p:cNvPr>
          <p:cNvGrpSpPr/>
          <p:nvPr/>
        </p:nvGrpSpPr>
        <p:grpSpPr>
          <a:xfrm>
            <a:off x="1451578" y="2057400"/>
            <a:ext cx="9212942" cy="2743200"/>
            <a:chOff x="1451578" y="2057400"/>
            <a:chExt cx="9212942" cy="2743200"/>
          </a:xfrm>
        </p:grpSpPr>
        <p:sp>
          <p:nvSpPr>
            <p:cNvPr id="13" name="Oval 12">
              <a:extLst>
                <a:ext uri="{FF2B5EF4-FFF2-40B4-BE49-F238E27FC236}">
                  <a16:creationId xmlns:a16="http://schemas.microsoft.com/office/drawing/2014/main" id="{1EF80707-3CD9-4B72-8E81-62E5FFDFBA9C}"/>
                </a:ext>
              </a:extLst>
            </p:cNvPr>
            <p:cNvSpPr/>
            <p:nvPr/>
          </p:nvSpPr>
          <p:spPr>
            <a:xfrm>
              <a:off x="6549720" y="2057400"/>
              <a:ext cx="2743200" cy="2743200"/>
            </a:xfrm>
            <a:prstGeom prst="ellipse">
              <a:avLst/>
            </a:prstGeom>
            <a:solidFill>
              <a:srgbClr val="CFD5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Algorithm</a:t>
              </a:r>
            </a:p>
          </p:txBody>
        </p:sp>
        <p:sp>
          <p:nvSpPr>
            <p:cNvPr id="15" name="Oval 14">
              <a:extLst>
                <a:ext uri="{FF2B5EF4-FFF2-40B4-BE49-F238E27FC236}">
                  <a16:creationId xmlns:a16="http://schemas.microsoft.com/office/drawing/2014/main" id="{71AADABD-EF1E-4CDA-A4C5-13629830CDBA}"/>
                </a:ext>
              </a:extLst>
            </p:cNvPr>
            <p:cNvSpPr/>
            <p:nvPr/>
          </p:nvSpPr>
          <p:spPr>
            <a:xfrm>
              <a:off x="7921320" y="2057400"/>
              <a:ext cx="2743200" cy="27432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grpSp>
          <p:nvGrpSpPr>
            <p:cNvPr id="17" name="Group 16">
              <a:extLst>
                <a:ext uri="{FF2B5EF4-FFF2-40B4-BE49-F238E27FC236}">
                  <a16:creationId xmlns:a16="http://schemas.microsoft.com/office/drawing/2014/main" id="{D948FA47-6175-496B-BCA0-73EE8F2E46E7}"/>
                </a:ext>
              </a:extLst>
            </p:cNvPr>
            <p:cNvGrpSpPr/>
            <p:nvPr/>
          </p:nvGrpSpPr>
          <p:grpSpPr>
            <a:xfrm>
              <a:off x="1451578" y="2057400"/>
              <a:ext cx="2743200" cy="2743200"/>
              <a:chOff x="4724400" y="2057400"/>
              <a:chExt cx="2743200" cy="2743200"/>
            </a:xfrm>
          </p:grpSpPr>
          <p:sp>
            <p:nvSpPr>
              <p:cNvPr id="19" name="Oval 18">
                <a:extLst>
                  <a:ext uri="{FF2B5EF4-FFF2-40B4-BE49-F238E27FC236}">
                    <a16:creationId xmlns:a16="http://schemas.microsoft.com/office/drawing/2014/main" id="{B68C034E-18D8-49DB-BD04-CD5F563CA5F2}"/>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Segoe UI Light (Headings)"/>
                  </a:rPr>
                  <a:t>Problems</a:t>
                </a:r>
              </a:p>
            </p:txBody>
          </p:sp>
          <p:sp>
            <p:nvSpPr>
              <p:cNvPr id="20" name="Oval 19">
                <a:extLst>
                  <a:ext uri="{FF2B5EF4-FFF2-40B4-BE49-F238E27FC236}">
                    <a16:creationId xmlns:a16="http://schemas.microsoft.com/office/drawing/2014/main" id="{CB0583E3-88F7-4C4C-8DDF-DFAF629451B9}"/>
                  </a:ext>
                </a:extLst>
              </p:cNvPr>
              <p:cNvSpPr/>
              <p:nvPr/>
            </p:nvSpPr>
            <p:spPr>
              <a:xfrm>
                <a:off x="6046040"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grpSp>
        <p:cxnSp>
          <p:nvCxnSpPr>
            <p:cNvPr id="18" name="Straight Arrow Connector 17">
              <a:extLst>
                <a:ext uri="{FF2B5EF4-FFF2-40B4-BE49-F238E27FC236}">
                  <a16:creationId xmlns:a16="http://schemas.microsoft.com/office/drawing/2014/main" id="{07244C4A-C599-4333-A9BA-0B20659E9262}"/>
                </a:ext>
              </a:extLst>
            </p:cNvPr>
            <p:cNvCxnSpPr>
              <a:cxnSpLocks/>
              <a:stCxn id="20" idx="6"/>
            </p:cNvCxnSpPr>
            <p:nvPr/>
          </p:nvCxnSpPr>
          <p:spPr>
            <a:xfrm>
              <a:off x="3687618" y="2736078"/>
              <a:ext cx="2412160" cy="0"/>
            </a:xfrm>
            <a:prstGeom prst="straightConnector1">
              <a:avLst/>
            </a:prstGeom>
            <a:ln w="127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78766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B26B010F-A8B3-4D20-8C2D-DC778C984AA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63BA738-B49B-41A4-95CA-71C9B8A86096}"/>
              </a:ext>
            </a:extLst>
          </p:cNvPr>
          <p:cNvSpPr/>
          <p:nvPr/>
        </p:nvSpPr>
        <p:spPr>
          <a:xfrm rot="19657044">
            <a:off x="7240474" y="-4192595"/>
            <a:ext cx="5770903" cy="11726287"/>
          </a:xfrm>
          <a:prstGeom prst="rect">
            <a:avLst/>
          </a:prstGeom>
          <a:solidFill>
            <a:schemeClr val="tx1">
              <a:alpha val="80000"/>
            </a:schemeClr>
          </a:solidFill>
        </p:spPr>
        <p:txBody>
          <a:bodyPr wrap="square">
            <a:spAutoFit/>
          </a:bodyPr>
          <a:lstStyle/>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r>
              <a:rPr lang="en-US" sz="2800" dirty="0">
                <a:solidFill>
                  <a:schemeClr val="bg1"/>
                </a:solidFill>
                <a:latin typeface="Segoe UI Light (Headings)"/>
              </a:rPr>
              <a:t>Data Structure </a:t>
            </a:r>
          </a:p>
          <a:p>
            <a:pPr>
              <a:defRPr/>
            </a:pPr>
            <a:r>
              <a:rPr lang="en-US" sz="2800" dirty="0">
                <a:solidFill>
                  <a:schemeClr val="bg1"/>
                </a:solidFill>
                <a:latin typeface="Segoe UI Light (Headings)"/>
              </a:rPr>
              <a:t>File Structure </a:t>
            </a:r>
          </a:p>
          <a:p>
            <a:pPr>
              <a:defRPr/>
            </a:pPr>
            <a:r>
              <a:rPr lang="en-US" sz="2800" dirty="0">
                <a:solidFill>
                  <a:schemeClr val="bg1"/>
                </a:solidFill>
                <a:latin typeface="Segoe UI Light (Headings)"/>
              </a:rPr>
              <a:t>Database Management Sys.</a:t>
            </a:r>
          </a:p>
          <a:p>
            <a:pPr>
              <a:defRPr/>
            </a:pPr>
            <a:r>
              <a:rPr lang="en-US" sz="2800" dirty="0">
                <a:solidFill>
                  <a:schemeClr val="bg1"/>
                </a:solidFill>
                <a:latin typeface="Segoe UI Light (Headings)"/>
              </a:rPr>
              <a:t>Data Warehouse</a:t>
            </a:r>
          </a:p>
          <a:p>
            <a:pPr>
              <a:defRPr/>
            </a:pPr>
            <a:r>
              <a:rPr lang="en-US" sz="2800" dirty="0">
                <a:solidFill>
                  <a:schemeClr val="bg1"/>
                </a:solidFill>
                <a:latin typeface="Segoe UI Light (Headings)"/>
              </a:rPr>
              <a:t>Big Data</a:t>
            </a:r>
          </a:p>
          <a:p>
            <a:pPr>
              <a:defRPr/>
            </a:pPr>
            <a:r>
              <a:rPr lang="en-US" sz="2800" dirty="0">
                <a:solidFill>
                  <a:schemeClr val="bg1"/>
                </a:solidFill>
                <a:latin typeface="Segoe UI Light (Headings)"/>
              </a:rPr>
              <a:t>Cloud</a:t>
            </a: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p:txBody>
      </p:sp>
      <p:sp>
        <p:nvSpPr>
          <p:cNvPr id="17" name="Rectangle 16">
            <a:extLst>
              <a:ext uri="{FF2B5EF4-FFF2-40B4-BE49-F238E27FC236}">
                <a16:creationId xmlns:a16="http://schemas.microsoft.com/office/drawing/2014/main" id="{42AB8675-7834-499C-9B01-75354A3DBB8F}"/>
              </a:ext>
            </a:extLst>
          </p:cNvPr>
          <p:cNvSpPr/>
          <p:nvPr/>
        </p:nvSpPr>
        <p:spPr>
          <a:xfrm rot="2081013">
            <a:off x="-741804" y="-5004021"/>
            <a:ext cx="5864580" cy="12588061"/>
          </a:xfrm>
          <a:prstGeom prst="rect">
            <a:avLst/>
          </a:prstGeom>
          <a:solidFill>
            <a:schemeClr val="tx1">
              <a:alpha val="80000"/>
            </a:schemeClr>
          </a:solidFill>
        </p:spPr>
        <p:txBody>
          <a:bodyPr wrap="square">
            <a:spAutoFit/>
          </a:bodyPr>
          <a:lstStyle/>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r>
              <a:rPr lang="en-US" sz="2800" dirty="0">
                <a:solidFill>
                  <a:schemeClr val="bg1"/>
                </a:solidFill>
                <a:latin typeface="Segoe UI Light (Headings)"/>
              </a:rPr>
              <a:t>Algorithm Design</a:t>
            </a:r>
          </a:p>
          <a:p>
            <a:pPr algn="r">
              <a:defRPr/>
            </a:pPr>
            <a:r>
              <a:rPr lang="en-US" sz="2800" dirty="0">
                <a:solidFill>
                  <a:schemeClr val="bg1"/>
                </a:solidFill>
                <a:latin typeface="Segoe UI Light (Headings)"/>
              </a:rPr>
              <a:t>Algorithm Analysis</a:t>
            </a:r>
          </a:p>
          <a:p>
            <a:pPr algn="r">
              <a:defRPr/>
            </a:pPr>
            <a:r>
              <a:rPr lang="en-US" sz="2800" dirty="0">
                <a:solidFill>
                  <a:schemeClr val="bg1"/>
                </a:solidFill>
                <a:latin typeface="Segoe UI Light (Headings)"/>
              </a:rPr>
              <a:t>Artificial Intelligence (AI)</a:t>
            </a:r>
          </a:p>
          <a:p>
            <a:pPr algn="r">
              <a:defRPr/>
            </a:pPr>
            <a:r>
              <a:rPr lang="en-US" sz="2800" dirty="0">
                <a:solidFill>
                  <a:schemeClr val="bg1"/>
                </a:solidFill>
                <a:latin typeface="Segoe UI Light (Headings)"/>
              </a:rPr>
              <a:t>Machine Learning</a:t>
            </a:r>
          </a:p>
          <a:p>
            <a:pPr algn="r">
              <a:defRPr/>
            </a:pPr>
            <a:r>
              <a:rPr lang="en-US" sz="2800" dirty="0">
                <a:solidFill>
                  <a:schemeClr val="bg1"/>
                </a:solidFill>
                <a:latin typeface="Segoe UI Light (Headings)"/>
              </a:rPr>
              <a:t>Data Mining</a:t>
            </a: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p:txBody>
      </p:sp>
      <p:grpSp>
        <p:nvGrpSpPr>
          <p:cNvPr id="2" name="Group 1">
            <a:extLst>
              <a:ext uri="{FF2B5EF4-FFF2-40B4-BE49-F238E27FC236}">
                <a16:creationId xmlns:a16="http://schemas.microsoft.com/office/drawing/2014/main" id="{1D6CCEE0-91BB-44DC-B973-315D73425BB2}"/>
              </a:ext>
            </a:extLst>
          </p:cNvPr>
          <p:cNvGrpSpPr/>
          <p:nvPr/>
        </p:nvGrpSpPr>
        <p:grpSpPr>
          <a:xfrm>
            <a:off x="4724399" y="2398704"/>
            <a:ext cx="2743200" cy="3019466"/>
            <a:chOff x="4760672" y="2547092"/>
            <a:chExt cx="2743200" cy="3019466"/>
          </a:xfrm>
        </p:grpSpPr>
        <p:sp>
          <p:nvSpPr>
            <p:cNvPr id="11" name="Oval 10">
              <a:extLst>
                <a:ext uri="{FF2B5EF4-FFF2-40B4-BE49-F238E27FC236}">
                  <a16:creationId xmlns:a16="http://schemas.microsoft.com/office/drawing/2014/main" id="{34DA2CE6-6406-4599-9738-7FBF07C663DD}"/>
                </a:ext>
              </a:extLst>
            </p:cNvPr>
            <p:cNvSpPr/>
            <p:nvPr/>
          </p:nvSpPr>
          <p:spPr>
            <a:xfrm>
              <a:off x="4760672" y="2823358"/>
              <a:ext cx="2743200" cy="2743200"/>
            </a:xfrm>
            <a:prstGeom prst="ellipse">
              <a:avLst/>
            </a:prstGeom>
            <a:solidFill>
              <a:schemeClr val="accent2"/>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600" b="1" dirty="0">
                  <a:solidFill>
                    <a:prstClr val="white"/>
                  </a:solidFill>
                  <a:latin typeface="Segoe UI Light (Headings)"/>
                </a:rPr>
                <a:t>Machine</a:t>
              </a:r>
            </a:p>
          </p:txBody>
        </p:sp>
        <p:sp>
          <p:nvSpPr>
            <p:cNvPr id="14" name="Oval 13">
              <a:extLst>
                <a:ext uri="{FF2B5EF4-FFF2-40B4-BE49-F238E27FC236}">
                  <a16:creationId xmlns:a16="http://schemas.microsoft.com/office/drawing/2014/main" id="{13112A51-F386-4A00-93EB-EBFE1274A6E2}"/>
                </a:ext>
              </a:extLst>
            </p:cNvPr>
            <p:cNvSpPr/>
            <p:nvPr/>
          </p:nvSpPr>
          <p:spPr>
            <a:xfrm>
              <a:off x="4926939" y="2547092"/>
              <a:ext cx="1371600" cy="1371600"/>
            </a:xfrm>
            <a:prstGeom prst="ellipse">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a:t>
              </a:r>
            </a:p>
          </p:txBody>
        </p:sp>
        <p:sp>
          <p:nvSpPr>
            <p:cNvPr id="15" name="Oval 14">
              <a:extLst>
                <a:ext uri="{FF2B5EF4-FFF2-40B4-BE49-F238E27FC236}">
                  <a16:creationId xmlns:a16="http://schemas.microsoft.com/office/drawing/2014/main" id="{DA5D0178-F8CE-4C41-AA91-B88D6C19B8AD}"/>
                </a:ext>
              </a:extLst>
            </p:cNvPr>
            <p:cNvSpPr/>
            <p:nvPr/>
          </p:nvSpPr>
          <p:spPr>
            <a:xfrm>
              <a:off x="5888515" y="2547092"/>
              <a:ext cx="1371600" cy="13716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grpSp>
      <p:sp>
        <p:nvSpPr>
          <p:cNvPr id="12" name="Rectangle 11">
            <a:extLst>
              <a:ext uri="{FF2B5EF4-FFF2-40B4-BE49-F238E27FC236}">
                <a16:creationId xmlns:a16="http://schemas.microsoft.com/office/drawing/2014/main" id="{28C7F150-307B-46D1-931E-9BFC3F1E5128}"/>
              </a:ext>
            </a:extLst>
          </p:cNvPr>
          <p:cNvSpPr/>
          <p:nvPr/>
        </p:nvSpPr>
        <p:spPr>
          <a:xfrm>
            <a:off x="0" y="5129524"/>
            <a:ext cx="12191979" cy="1815882"/>
          </a:xfrm>
          <a:prstGeom prst="rect">
            <a:avLst/>
          </a:prstGeom>
          <a:solidFill>
            <a:schemeClr val="tx1">
              <a:alpha val="80000"/>
            </a:schemeClr>
          </a:solidFill>
        </p:spPr>
        <p:txBody>
          <a:bodyPr wrap="square">
            <a:spAutoFit/>
          </a:bodyPr>
          <a:lstStyle/>
          <a:p>
            <a:pPr algn="ctr">
              <a:defRPr/>
            </a:pPr>
            <a:r>
              <a:rPr lang="en-US" sz="2800" dirty="0">
                <a:solidFill>
                  <a:schemeClr val="bg1"/>
                </a:solidFill>
                <a:latin typeface="Segoe UI Light (Headings)"/>
              </a:rPr>
              <a:t>Digital Design (Logic Circuits)</a:t>
            </a:r>
          </a:p>
          <a:p>
            <a:pPr algn="ctr">
              <a:defRPr/>
            </a:pPr>
            <a:r>
              <a:rPr lang="en-US" sz="2800" dirty="0">
                <a:solidFill>
                  <a:schemeClr val="bg1"/>
                </a:solidFill>
                <a:latin typeface="Segoe UI Light (Headings)"/>
              </a:rPr>
              <a:t>Computer Architecture</a:t>
            </a:r>
          </a:p>
          <a:p>
            <a:pPr algn="ctr">
              <a:defRPr/>
            </a:pPr>
            <a:r>
              <a:rPr lang="en-US" sz="2800" dirty="0">
                <a:solidFill>
                  <a:schemeClr val="bg1"/>
                </a:solidFill>
                <a:latin typeface="Segoe UI Light (Headings)"/>
              </a:rPr>
              <a:t>Microprocessor Programming</a:t>
            </a:r>
          </a:p>
          <a:p>
            <a:pPr algn="ctr">
              <a:defRPr/>
            </a:pPr>
            <a:r>
              <a:rPr lang="en-US" sz="2800" dirty="0">
                <a:solidFill>
                  <a:schemeClr val="bg1"/>
                </a:solidFill>
                <a:latin typeface="Segoe UI Light (Headings)"/>
              </a:rPr>
              <a:t> </a:t>
            </a:r>
          </a:p>
        </p:txBody>
      </p:sp>
    </p:spTree>
    <p:extLst>
      <p:ext uri="{BB962C8B-B14F-4D97-AF65-F5344CB8AC3E}">
        <p14:creationId xmlns:p14="http://schemas.microsoft.com/office/powerpoint/2010/main" val="1874725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B26B010F-A8B3-4D20-8C2D-DC778C984AA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4" name="Oval 13">
            <a:extLst>
              <a:ext uri="{FF2B5EF4-FFF2-40B4-BE49-F238E27FC236}">
                <a16:creationId xmlns:a16="http://schemas.microsoft.com/office/drawing/2014/main" id="{13112A51-F386-4A00-93EB-EBFE1274A6E2}"/>
              </a:ext>
            </a:extLst>
          </p:cNvPr>
          <p:cNvSpPr/>
          <p:nvPr/>
        </p:nvSpPr>
        <p:spPr>
          <a:xfrm>
            <a:off x="4890666" y="2398704"/>
            <a:ext cx="1371600" cy="1371600"/>
          </a:xfrm>
          <a:prstGeom prst="ellipse">
            <a:avLst/>
          </a:prstGeom>
          <a:solidFill>
            <a:srgbClr val="CFD5E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a:t>
            </a:r>
          </a:p>
        </p:txBody>
      </p:sp>
      <p:sp>
        <p:nvSpPr>
          <p:cNvPr id="15" name="Oval 14">
            <a:extLst>
              <a:ext uri="{FF2B5EF4-FFF2-40B4-BE49-F238E27FC236}">
                <a16:creationId xmlns:a16="http://schemas.microsoft.com/office/drawing/2014/main" id="{DA5D0178-F8CE-4C41-AA91-B88D6C19B8AD}"/>
              </a:ext>
            </a:extLst>
          </p:cNvPr>
          <p:cNvSpPr/>
          <p:nvPr/>
        </p:nvSpPr>
        <p:spPr>
          <a:xfrm>
            <a:off x="5852242" y="2398704"/>
            <a:ext cx="1371600" cy="1371600"/>
          </a:xfrm>
          <a:prstGeom prst="ellipse">
            <a:avLst/>
          </a:prstGeom>
          <a:solidFill>
            <a:srgbClr val="4472C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lumMod val="50000"/>
                    <a:lumOff val="50000"/>
                  </a:schemeClr>
                </a:solidFill>
                <a:latin typeface="Segoe UI Light (Headings)"/>
              </a:rPr>
              <a:t>Data</a:t>
            </a:r>
          </a:p>
        </p:txBody>
      </p:sp>
      <p:sp>
        <p:nvSpPr>
          <p:cNvPr id="16" name="Rectangle 15">
            <a:extLst>
              <a:ext uri="{FF2B5EF4-FFF2-40B4-BE49-F238E27FC236}">
                <a16:creationId xmlns:a16="http://schemas.microsoft.com/office/drawing/2014/main" id="{263BA738-B49B-41A4-95CA-71C9B8A86096}"/>
              </a:ext>
            </a:extLst>
          </p:cNvPr>
          <p:cNvSpPr/>
          <p:nvPr/>
        </p:nvSpPr>
        <p:spPr>
          <a:xfrm rot="19657044">
            <a:off x="7240474" y="-4192595"/>
            <a:ext cx="5770903" cy="11726287"/>
          </a:xfrm>
          <a:prstGeom prst="rect">
            <a:avLst/>
          </a:prstGeom>
          <a:solidFill>
            <a:schemeClr val="tx1">
              <a:alpha val="80000"/>
            </a:schemeClr>
          </a:solidFill>
        </p:spPr>
        <p:txBody>
          <a:bodyPr wrap="square">
            <a:spAutoFit/>
          </a:bodyPr>
          <a:lstStyle/>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tx1">
                  <a:lumMod val="50000"/>
                  <a:lumOff val="50000"/>
                </a:schemeClr>
              </a:solidFill>
              <a:latin typeface="Segoe UI Light (Headings)"/>
            </a:endParaRPr>
          </a:p>
          <a:p>
            <a:pPr>
              <a:defRPr/>
            </a:pPr>
            <a:r>
              <a:rPr lang="en-US" sz="2800" dirty="0">
                <a:solidFill>
                  <a:schemeClr val="tx1">
                    <a:lumMod val="50000"/>
                    <a:lumOff val="50000"/>
                  </a:schemeClr>
                </a:solidFill>
                <a:latin typeface="Segoe UI Light (Headings)"/>
              </a:rPr>
              <a:t>Data Structure </a:t>
            </a:r>
          </a:p>
          <a:p>
            <a:pPr>
              <a:defRPr/>
            </a:pPr>
            <a:r>
              <a:rPr lang="en-US" sz="2800" dirty="0">
                <a:solidFill>
                  <a:schemeClr val="tx1">
                    <a:lumMod val="50000"/>
                    <a:lumOff val="50000"/>
                  </a:schemeClr>
                </a:solidFill>
                <a:latin typeface="Segoe UI Light (Headings)"/>
              </a:rPr>
              <a:t>File Structure </a:t>
            </a:r>
          </a:p>
          <a:p>
            <a:pPr>
              <a:defRPr/>
            </a:pPr>
            <a:r>
              <a:rPr lang="en-US" sz="2800" dirty="0">
                <a:solidFill>
                  <a:schemeClr val="tx1">
                    <a:lumMod val="50000"/>
                    <a:lumOff val="50000"/>
                  </a:schemeClr>
                </a:solidFill>
                <a:latin typeface="Segoe UI Light (Headings)"/>
              </a:rPr>
              <a:t>Database Management Sys.</a:t>
            </a:r>
          </a:p>
          <a:p>
            <a:pPr>
              <a:defRPr/>
            </a:pPr>
            <a:r>
              <a:rPr lang="en-US" sz="2800" dirty="0">
                <a:solidFill>
                  <a:schemeClr val="tx1">
                    <a:lumMod val="50000"/>
                    <a:lumOff val="50000"/>
                  </a:schemeClr>
                </a:solidFill>
                <a:latin typeface="Segoe UI Light (Headings)"/>
              </a:rPr>
              <a:t>Data Warehouse</a:t>
            </a:r>
          </a:p>
          <a:p>
            <a:pPr>
              <a:defRPr/>
            </a:pPr>
            <a:r>
              <a:rPr lang="en-US" sz="2800" dirty="0">
                <a:solidFill>
                  <a:schemeClr val="tx1">
                    <a:lumMod val="50000"/>
                    <a:lumOff val="50000"/>
                  </a:schemeClr>
                </a:solidFill>
                <a:latin typeface="Segoe UI Light (Headings)"/>
              </a:rPr>
              <a:t>Big Data</a:t>
            </a:r>
          </a:p>
          <a:p>
            <a:pPr>
              <a:defRPr/>
            </a:pPr>
            <a:r>
              <a:rPr lang="en-US" sz="2800" dirty="0">
                <a:solidFill>
                  <a:schemeClr val="tx1">
                    <a:lumMod val="50000"/>
                    <a:lumOff val="50000"/>
                  </a:schemeClr>
                </a:solidFill>
                <a:latin typeface="Segoe UI Light (Headings)"/>
              </a:rPr>
              <a:t>Cloud</a:t>
            </a: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p:txBody>
      </p:sp>
      <p:sp>
        <p:nvSpPr>
          <p:cNvPr id="17" name="Rectangle 16">
            <a:extLst>
              <a:ext uri="{FF2B5EF4-FFF2-40B4-BE49-F238E27FC236}">
                <a16:creationId xmlns:a16="http://schemas.microsoft.com/office/drawing/2014/main" id="{42AB8675-7834-499C-9B01-75354A3DBB8F}"/>
              </a:ext>
            </a:extLst>
          </p:cNvPr>
          <p:cNvSpPr/>
          <p:nvPr/>
        </p:nvSpPr>
        <p:spPr>
          <a:xfrm rot="2081013">
            <a:off x="-741804" y="-5004021"/>
            <a:ext cx="5864580" cy="12588061"/>
          </a:xfrm>
          <a:prstGeom prst="rect">
            <a:avLst/>
          </a:prstGeom>
          <a:solidFill>
            <a:schemeClr val="tx1">
              <a:alpha val="80000"/>
            </a:schemeClr>
          </a:solidFill>
        </p:spPr>
        <p:txBody>
          <a:bodyPr wrap="square">
            <a:spAutoFit/>
          </a:bodyPr>
          <a:lstStyle/>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tx1">
                  <a:lumMod val="50000"/>
                  <a:lumOff val="50000"/>
                </a:schemeClr>
              </a:solidFill>
              <a:latin typeface="Segoe UI Light (Headings)"/>
            </a:endParaRPr>
          </a:p>
          <a:p>
            <a:pPr algn="r">
              <a:defRPr/>
            </a:pPr>
            <a:r>
              <a:rPr lang="en-US" sz="2800" dirty="0">
                <a:solidFill>
                  <a:schemeClr val="tx1">
                    <a:lumMod val="50000"/>
                    <a:lumOff val="50000"/>
                  </a:schemeClr>
                </a:solidFill>
                <a:latin typeface="Segoe UI Light (Headings)"/>
              </a:rPr>
              <a:t>Algorithm Design</a:t>
            </a:r>
          </a:p>
          <a:p>
            <a:pPr algn="r">
              <a:defRPr/>
            </a:pPr>
            <a:r>
              <a:rPr lang="en-US" sz="2800" dirty="0">
                <a:solidFill>
                  <a:schemeClr val="tx1">
                    <a:lumMod val="50000"/>
                    <a:lumOff val="50000"/>
                  </a:schemeClr>
                </a:solidFill>
                <a:latin typeface="Segoe UI Light (Headings)"/>
              </a:rPr>
              <a:t>Algorithm Analysis</a:t>
            </a:r>
          </a:p>
          <a:p>
            <a:pPr algn="r">
              <a:defRPr/>
            </a:pPr>
            <a:r>
              <a:rPr lang="en-US" sz="2800" dirty="0">
                <a:solidFill>
                  <a:schemeClr val="tx1">
                    <a:lumMod val="50000"/>
                    <a:lumOff val="50000"/>
                  </a:schemeClr>
                </a:solidFill>
                <a:latin typeface="Segoe UI Light (Headings)"/>
              </a:rPr>
              <a:t>Artificial Intelligence (AI)</a:t>
            </a:r>
          </a:p>
          <a:p>
            <a:pPr algn="r">
              <a:defRPr/>
            </a:pPr>
            <a:r>
              <a:rPr lang="en-US" sz="2800" dirty="0">
                <a:solidFill>
                  <a:schemeClr val="tx1">
                    <a:lumMod val="50000"/>
                    <a:lumOff val="50000"/>
                  </a:schemeClr>
                </a:solidFill>
                <a:latin typeface="Segoe UI Light (Headings)"/>
              </a:rPr>
              <a:t>Machine Learning</a:t>
            </a:r>
          </a:p>
          <a:p>
            <a:pPr algn="r">
              <a:defRPr/>
            </a:pPr>
            <a:r>
              <a:rPr lang="en-US" sz="2800" dirty="0">
                <a:solidFill>
                  <a:schemeClr val="tx1">
                    <a:lumMod val="50000"/>
                    <a:lumOff val="50000"/>
                  </a:schemeClr>
                </a:solidFill>
                <a:latin typeface="Segoe UI Light (Headings)"/>
              </a:rPr>
              <a:t>Data Mining</a:t>
            </a: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p:txBody>
      </p:sp>
      <p:sp>
        <p:nvSpPr>
          <p:cNvPr id="11" name="Oval 10">
            <a:extLst>
              <a:ext uri="{FF2B5EF4-FFF2-40B4-BE49-F238E27FC236}">
                <a16:creationId xmlns:a16="http://schemas.microsoft.com/office/drawing/2014/main" id="{34DA2CE6-6406-4599-9738-7FBF07C663DD}"/>
              </a:ext>
            </a:extLst>
          </p:cNvPr>
          <p:cNvSpPr/>
          <p:nvPr/>
        </p:nvSpPr>
        <p:spPr>
          <a:xfrm>
            <a:off x="4724399" y="2674970"/>
            <a:ext cx="2743200" cy="2743200"/>
          </a:xfrm>
          <a:prstGeom prst="ellipse">
            <a:avLst/>
          </a:prstGeom>
          <a:solidFill>
            <a:schemeClr val="accent2"/>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600" b="1" dirty="0">
                <a:solidFill>
                  <a:prstClr val="white"/>
                </a:solidFill>
                <a:latin typeface="Segoe UI Light (Headings)"/>
              </a:rPr>
              <a:t>Machine</a:t>
            </a:r>
          </a:p>
        </p:txBody>
      </p:sp>
      <p:sp>
        <p:nvSpPr>
          <p:cNvPr id="12" name="Rectangle 11">
            <a:extLst>
              <a:ext uri="{FF2B5EF4-FFF2-40B4-BE49-F238E27FC236}">
                <a16:creationId xmlns:a16="http://schemas.microsoft.com/office/drawing/2014/main" id="{28C7F150-307B-46D1-931E-9BFC3F1E5128}"/>
              </a:ext>
            </a:extLst>
          </p:cNvPr>
          <p:cNvSpPr/>
          <p:nvPr/>
        </p:nvSpPr>
        <p:spPr>
          <a:xfrm>
            <a:off x="0" y="5129524"/>
            <a:ext cx="12191979" cy="1815882"/>
          </a:xfrm>
          <a:prstGeom prst="rect">
            <a:avLst/>
          </a:prstGeom>
          <a:solidFill>
            <a:schemeClr val="tx1">
              <a:alpha val="80000"/>
            </a:schemeClr>
          </a:solidFill>
        </p:spPr>
        <p:txBody>
          <a:bodyPr wrap="square">
            <a:spAutoFit/>
          </a:bodyPr>
          <a:lstStyle/>
          <a:p>
            <a:pPr algn="ctr">
              <a:defRPr/>
            </a:pPr>
            <a:r>
              <a:rPr lang="en-US" sz="2800" dirty="0">
                <a:solidFill>
                  <a:schemeClr val="bg1"/>
                </a:solidFill>
                <a:latin typeface="Segoe UI Light (Headings)"/>
              </a:rPr>
              <a:t>Digital Design (Logic Circuits)</a:t>
            </a:r>
          </a:p>
          <a:p>
            <a:pPr algn="ctr">
              <a:defRPr/>
            </a:pPr>
            <a:r>
              <a:rPr lang="en-US" sz="2800" dirty="0">
                <a:solidFill>
                  <a:schemeClr val="tx1">
                    <a:lumMod val="65000"/>
                    <a:lumOff val="35000"/>
                  </a:schemeClr>
                </a:solidFill>
                <a:latin typeface="Segoe UI Light (Headings)"/>
              </a:rPr>
              <a:t>Computer Architecture</a:t>
            </a:r>
          </a:p>
          <a:p>
            <a:pPr algn="ctr">
              <a:defRPr/>
            </a:pPr>
            <a:r>
              <a:rPr lang="en-US" sz="2800" dirty="0">
                <a:solidFill>
                  <a:schemeClr val="tx1">
                    <a:lumMod val="65000"/>
                    <a:lumOff val="35000"/>
                  </a:schemeClr>
                </a:solidFill>
                <a:latin typeface="Segoe UI Light (Headings)"/>
              </a:rPr>
              <a:t>Microprocessor Programming</a:t>
            </a:r>
          </a:p>
          <a:p>
            <a:pPr algn="ctr">
              <a:defRPr/>
            </a:pPr>
            <a:r>
              <a:rPr lang="en-US" sz="2800" dirty="0">
                <a:solidFill>
                  <a:schemeClr val="bg1"/>
                </a:solidFill>
                <a:latin typeface="Segoe UI Light (Headings)"/>
              </a:rPr>
              <a:t> </a:t>
            </a:r>
          </a:p>
        </p:txBody>
      </p:sp>
    </p:spTree>
    <p:extLst>
      <p:ext uri="{BB962C8B-B14F-4D97-AF65-F5344CB8AC3E}">
        <p14:creationId xmlns:p14="http://schemas.microsoft.com/office/powerpoint/2010/main" val="2074455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600" cap="all" dirty="0">
                <a:solidFill>
                  <a:schemeClr val="bg1"/>
                </a:solidFill>
                <a:latin typeface="Segoe UI Light (Headings)"/>
              </a:rPr>
              <a:t>Digital design</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7078471" y="3633073"/>
            <a:ext cx="196579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bg1"/>
                </a:solidFill>
                <a:effectLst/>
                <a:uLnTx/>
                <a:uFillTx/>
                <a:latin typeface="Segoe UI Light (Headings)"/>
                <a:ea typeface="+mn-ea"/>
                <a:cs typeface="+mn-cs"/>
              </a:rPr>
              <a:t>aka. Logic Circuits </a:t>
            </a:r>
            <a:endParaRPr kumimoji="0" lang="en-US" sz="1800" b="0" i="0" u="none" strike="noStrike" kern="1200" cap="none" spc="0" normalizeH="0" baseline="0" noProof="0" dirty="0">
              <a:ln>
                <a:noFill/>
              </a:ln>
              <a:solidFill>
                <a:schemeClr val="bg1"/>
              </a:solidFill>
              <a:effectLst/>
              <a:uLnTx/>
              <a:uFillTx/>
              <a:latin typeface="Segoe UI Light (Headings)"/>
              <a:ea typeface="+mn-ea"/>
              <a:cs typeface="+mn-cs"/>
            </a:endParaRP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841449" cy="307777"/>
          </a:xfrm>
          <a:prstGeom prst="rect">
            <a:avLst/>
          </a:prstGeom>
        </p:spPr>
        <p:txBody>
          <a:bodyPr wrap="none">
            <a:spAutoFit/>
          </a:bodyPr>
          <a:lstStyle/>
          <a:p>
            <a:r>
              <a:rPr lang="en-CA" sz="1400" dirty="0">
                <a:solidFill>
                  <a:schemeClr val="bg1"/>
                </a:solidFill>
                <a:latin typeface="Segoe UI Light (Headings)"/>
              </a:rPr>
              <a:t>Fall 2020</a:t>
            </a:r>
          </a:p>
        </p:txBody>
      </p:sp>
    </p:spTree>
    <p:extLst>
      <p:ext uri="{BB962C8B-B14F-4D97-AF65-F5344CB8AC3E}">
        <p14:creationId xmlns:p14="http://schemas.microsoft.com/office/powerpoint/2010/main" val="2374714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white"/>
                </a:solidFill>
                <a:effectLst/>
                <a:uLnTx/>
                <a:uFillTx/>
                <a:latin typeface="Segoe UI Light (Headings)"/>
                <a:ea typeface="+mn-ea"/>
                <a:cs typeface="+mn-cs"/>
              </a:rPr>
              <a:t>Digital design</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7078471" y="3633073"/>
            <a:ext cx="196579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Segoe UI Light (Headings)"/>
                <a:ea typeface="+mn-ea"/>
                <a:cs typeface="+mn-cs"/>
              </a:rPr>
              <a:t>aka. Logic Circuits </a:t>
            </a:r>
            <a:endParaRPr kumimoji="0" lang="en-US" sz="1800" b="0" i="0" u="none" strike="noStrike" kern="1200" cap="none" spc="0" normalizeH="0" baseline="0" noProof="0" dirty="0">
              <a:ln>
                <a:noFill/>
              </a:ln>
              <a:solidFill>
                <a:prstClr val="white"/>
              </a:solidFill>
              <a:effectLst/>
              <a:uLnTx/>
              <a:uFillTx/>
              <a:latin typeface="Segoe UI Light (Headings)"/>
              <a:ea typeface="+mn-ea"/>
              <a:cs typeface="+mn-cs"/>
            </a:endParaRP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7038978" cy="307777"/>
          </a:xfrm>
          <a:prstGeom prst="rect">
            <a:avLst/>
          </a:prstGeom>
        </p:spPr>
        <p:txBody>
          <a:bodyPr wrap="none">
            <a:spAutoFit/>
          </a:bodyPr>
          <a:lstStyle/>
          <a:p>
            <a:r>
              <a:rPr lang="en-CA" sz="1400" dirty="0">
                <a:solidFill>
                  <a:schemeClr val="bg1"/>
                </a:solidFill>
                <a:latin typeface="Segoe UI Light (Headings)"/>
              </a:rPr>
              <a:t>blackboard.uwindsor.ca </a:t>
            </a:r>
            <a:r>
              <a:rPr lang="en-CA" sz="1400" dirty="0">
                <a:solidFill>
                  <a:schemeClr val="bg1"/>
                </a:solidFill>
                <a:latin typeface="Times New Roman" panose="02020603050405020304" pitchFamily="18" charset="0"/>
                <a:cs typeface="Times New Roman" panose="02020603050405020304" pitchFamily="18" charset="0"/>
              </a:rPr>
              <a:t>→ </a:t>
            </a:r>
            <a:r>
              <a:rPr lang="en-CA" sz="1400" dirty="0">
                <a:solidFill>
                  <a:srgbClr val="8F8FFF"/>
                </a:solidFill>
                <a:latin typeface="Segoe UI Light (Headings)"/>
                <a:hlinkClick r:id="rId5">
                  <a:extLst>
                    <a:ext uri="{A12FA001-AC4F-418D-AE19-62706E023703}">
                      <ahyp:hlinkClr xmlns:ahyp="http://schemas.microsoft.com/office/drawing/2018/hyperlinkcolor" val="tx"/>
                    </a:ext>
                  </a:extLst>
                </a:hlinkClick>
              </a:rPr>
              <a:t>COMP2650-1-R-2020F-a Computer Architecture I:Digital Design</a:t>
            </a:r>
            <a:r>
              <a:rPr lang="en-CA" sz="1400" dirty="0">
                <a:solidFill>
                  <a:srgbClr val="8F8FFF"/>
                </a:solidFill>
                <a:latin typeface="Segoe UI Light (Headings)"/>
              </a:rPr>
              <a:t> </a:t>
            </a:r>
          </a:p>
        </p:txBody>
      </p:sp>
    </p:spTree>
    <p:extLst>
      <p:ext uri="{BB962C8B-B14F-4D97-AF65-F5344CB8AC3E}">
        <p14:creationId xmlns:p14="http://schemas.microsoft.com/office/powerpoint/2010/main" val="1195140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BLACKBOARD TOUR</a:t>
            </a:r>
            <a:endParaRPr kumimoji="0" lang="en-CA" sz="6600" b="0" i="0" u="none" strike="noStrike" kern="1200" cap="all" spc="0" normalizeH="0" baseline="0" noProof="0" dirty="0">
              <a:ln>
                <a:noFill/>
              </a:ln>
              <a:solidFill>
                <a:prstClr val="white"/>
              </a:solidFill>
              <a:effectLst/>
              <a:uLnTx/>
              <a:uFillTx/>
              <a:latin typeface="Segoe UI Light (Headings)"/>
              <a:ea typeface="+mn-ea"/>
              <a:cs typeface="+mn-c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29741"/>
            <a:ext cx="8314136" cy="307777"/>
          </a:xfrm>
          <a:prstGeom prst="rect">
            <a:avLst/>
          </a:prstGeom>
        </p:spPr>
        <p:txBody>
          <a:bodyPr wrap="none">
            <a:spAutoFit/>
          </a:bodyPr>
          <a:lstStyle/>
          <a:p>
            <a:pPr lvl="0"/>
            <a:r>
              <a:rPr lang="en-CA" sz="1400" dirty="0">
                <a:solidFill>
                  <a:prstClr val="white"/>
                </a:solidFill>
                <a:latin typeface="Times New Roman" panose="02020603050405020304" pitchFamily="18" charset="0"/>
                <a:cs typeface="Times New Roman" panose="02020603050405020304" pitchFamily="18" charset="0"/>
              </a:rPr>
              <a:t> </a:t>
            </a:r>
            <a:r>
              <a:rPr lang="en-CA" sz="1400" dirty="0">
                <a:solidFill>
                  <a:prstClr val="white"/>
                </a:solidFill>
                <a:latin typeface="Segoe UI Light (Headings)"/>
              </a:rPr>
              <a:t>Lectures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en-CA" sz="1400" dirty="0">
                <a:solidFill>
                  <a:prstClr val="white"/>
                </a:solidFill>
                <a:latin typeface="Segoe UI Light (Headings)"/>
              </a:rPr>
              <a:t>How To Find </a:t>
            </a:r>
            <a:r>
              <a:rPr lang="en-CA" sz="1400" dirty="0">
                <a:solidFill>
                  <a:prstClr val="white"/>
                </a:solidFill>
                <a:latin typeface="Times New Roman" panose="02020603050405020304" pitchFamily="18" charset="0"/>
                <a:cs typeface="Times New Roman" panose="02020603050405020304" pitchFamily="18" charset="0"/>
              </a:rPr>
              <a:t>→ </a:t>
            </a:r>
            <a:r>
              <a:rPr lang="en-CA" sz="1400" u="sng" dirty="0">
                <a:solidFill>
                  <a:srgbClr val="8F8FFF"/>
                </a:solidFill>
                <a:latin typeface="Segoe UI Light (Headings)"/>
                <a:hlinkClick r:id="rId5" tooltip="COMP2650-1-R-2020F-a Blackboard Tutorial Video 1: Course Homepage Tour">
                  <a:extLst>
                    <a:ext uri="{A12FA001-AC4F-418D-AE19-62706E023703}">
                      <ahyp:hlinkClr xmlns:ahyp="http://schemas.microsoft.com/office/drawing/2018/hyperlinkcolor" val="tx"/>
                    </a:ext>
                  </a:extLst>
                </a:hlinkClick>
              </a:rPr>
              <a:t>COMP2650-1-R-2020F-a Blackboard Tutorial Video 1: Course Homepage Tour</a:t>
            </a:r>
            <a:endParaRPr kumimoji="0" lang="en-CA" sz="1400" b="0" i="0" u="none" strike="noStrike" kern="1200" cap="none" spc="0" normalizeH="0" baseline="0" noProof="0" dirty="0">
              <a:ln>
                <a:noFill/>
              </a:ln>
              <a:solidFill>
                <a:srgbClr val="8F8FFF"/>
              </a:solidFill>
              <a:effectLst/>
              <a:uLnTx/>
              <a:uFillTx/>
              <a:latin typeface="Segoe UI Light (Headings)"/>
            </a:endParaRPr>
          </a:p>
        </p:txBody>
      </p:sp>
    </p:spTree>
    <p:extLst>
      <p:ext uri="{BB962C8B-B14F-4D97-AF65-F5344CB8AC3E}">
        <p14:creationId xmlns:p14="http://schemas.microsoft.com/office/powerpoint/2010/main" val="2826111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Learning outcome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7522971" y="3566409"/>
            <a:ext cx="2530757" cy="369332"/>
          </a:xfrm>
          <a:prstGeom prst="rect">
            <a:avLst/>
          </a:prstGeom>
        </p:spPr>
        <p:txBody>
          <a:bodyPr wrap="none">
            <a:spAutoFit/>
          </a:bodyPr>
          <a:lstStyle/>
          <a:p>
            <a:pPr lvl="0">
              <a:defRPr/>
            </a:pPr>
            <a:r>
              <a:rPr lang="en-CA" dirty="0">
                <a:solidFill>
                  <a:prstClr val="white"/>
                </a:solidFill>
                <a:latin typeface="Segoe UI Light (Headings)"/>
              </a:rPr>
              <a:t>aka. Learning Objectives</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7638053" cy="307777"/>
          </a:xfrm>
          <a:prstGeom prst="rect">
            <a:avLst/>
          </a:prstGeom>
        </p:spPr>
        <p:txBody>
          <a:bodyPr wrap="none">
            <a:spAutoFit/>
          </a:bodyPr>
          <a:lstStyle/>
          <a:p>
            <a:pPr lvl="0"/>
            <a:r>
              <a:rPr lang="en-CA" sz="1400" dirty="0">
                <a:solidFill>
                  <a:schemeClr val="bg1"/>
                </a:solidFill>
                <a:latin typeface="Segoe UI Light (Headings)"/>
              </a:rPr>
              <a:t>Learning Outcome </a:t>
            </a:r>
            <a:r>
              <a:rPr lang="en-CA" sz="1400" dirty="0">
                <a:solidFill>
                  <a:prstClr val="white"/>
                </a:solidFill>
                <a:latin typeface="Times New Roman" panose="02020603050405020304" pitchFamily="18" charset="0"/>
                <a:cs typeface="Times New Roman" panose="02020603050405020304" pitchFamily="18" charset="0"/>
              </a:rPr>
              <a:t>→</a:t>
            </a:r>
            <a:r>
              <a:rPr lang="en-CA" sz="1400" dirty="0">
                <a:solidFill>
                  <a:schemeClr val="bg1"/>
                </a:solidFill>
                <a:latin typeface="Segoe UI Light (Headings)"/>
              </a:rPr>
              <a:t> </a:t>
            </a:r>
            <a:r>
              <a:rPr lang="en-CA" sz="1400" dirty="0">
                <a:solidFill>
                  <a:srgbClr val="8F8FFF"/>
                </a:solidFill>
                <a:latin typeface="Segoe UI Light (Headings)"/>
                <a:hlinkClick r:id="rId5">
                  <a:extLst>
                    <a:ext uri="{A12FA001-AC4F-418D-AE19-62706E023703}">
                      <ahyp:hlinkClr xmlns:ahyp="http://schemas.microsoft.com/office/drawing/2018/hyperlinkcolor" val="tx"/>
                    </a:ext>
                  </a:extLst>
                </a:hlinkClick>
              </a:rPr>
              <a:t>COMP2650_Computer_Architecture_I_Digital_Design_Learning_Outcome.pdf </a:t>
            </a:r>
            <a:endParaRPr lang="en-CA" sz="1400" dirty="0">
              <a:solidFill>
                <a:srgbClr val="8F8FFF"/>
              </a:solidFill>
              <a:latin typeface="Segoe UI Light (Headings)"/>
            </a:endParaRPr>
          </a:p>
        </p:txBody>
      </p:sp>
    </p:spTree>
    <p:extLst>
      <p:ext uri="{BB962C8B-B14F-4D97-AF65-F5344CB8AC3E}">
        <p14:creationId xmlns:p14="http://schemas.microsoft.com/office/powerpoint/2010/main" val="576941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D2A122DB-D785-42E4-9F1F-F60A185179A3}"/>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srcRect b="5834"/>
          <a:stretch/>
        </p:blipFill>
        <p:spPr>
          <a:xfrm>
            <a:off x="-20" y="14"/>
            <a:ext cx="12191980" cy="6457876"/>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58</a:t>
            </a:fld>
            <a:endParaRPr lang="en-US">
              <a:solidFill>
                <a:srgbClr val="FFFFFF"/>
              </a:solidFill>
            </a:endParaRPr>
          </a:p>
        </p:txBody>
      </p:sp>
      <p:sp>
        <p:nvSpPr>
          <p:cNvPr id="8" name="TextBox 7">
            <a:extLst>
              <a:ext uri="{FF2B5EF4-FFF2-40B4-BE49-F238E27FC236}">
                <a16:creationId xmlns:a16="http://schemas.microsoft.com/office/drawing/2014/main" id="{7061353D-E16B-46BD-B2DF-19237734F3C5}"/>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spTree>
    <p:extLst>
      <p:ext uri="{BB962C8B-B14F-4D97-AF65-F5344CB8AC3E}">
        <p14:creationId xmlns:p14="http://schemas.microsoft.com/office/powerpoint/2010/main" val="705680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ED94FCDD-30FE-4774-86E2-97A90F6EE8C5}"/>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59</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980" t="42775" r="47434" b="49798"/>
          <a:stretch/>
        </p:blipFill>
        <p:spPr>
          <a:xfrm>
            <a:off x="842963" y="2336962"/>
            <a:ext cx="5567362" cy="1130138"/>
          </a:xfrm>
          <a:prstGeom prst="rect">
            <a:avLst/>
          </a:prstGeom>
          <a:ln>
            <a:noFill/>
          </a:ln>
          <a:effectLst>
            <a:outerShdw blurRad="190500" algn="tl" rotWithShape="0">
              <a:srgbClr val="000000"/>
            </a:outerShdw>
          </a:effectLst>
        </p:spPr>
      </p:pic>
      <p:sp>
        <p:nvSpPr>
          <p:cNvPr id="9" name="TextBox 8">
            <a:extLst>
              <a:ext uri="{FF2B5EF4-FFF2-40B4-BE49-F238E27FC236}">
                <a16:creationId xmlns:a16="http://schemas.microsoft.com/office/drawing/2014/main" id="{050ADE4C-D4D3-4373-9F47-7F313522463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spTree>
    <p:extLst>
      <p:ext uri="{BB962C8B-B14F-4D97-AF65-F5344CB8AC3E}">
        <p14:creationId xmlns:p14="http://schemas.microsoft.com/office/powerpoint/2010/main" val="3337931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E99D39C9-0822-4158-8969-3BC3F92E362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Oval 7">
            <a:extLst>
              <a:ext uri="{FF2B5EF4-FFF2-40B4-BE49-F238E27FC236}">
                <a16:creationId xmlns:a16="http://schemas.microsoft.com/office/drawing/2014/main" id="{C11EF2E3-F43B-4668-A172-987FCB5C8F5B}"/>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9" name="Callout: Bent Line with Accent Bar 8">
            <a:extLst>
              <a:ext uri="{FF2B5EF4-FFF2-40B4-BE49-F238E27FC236}">
                <a16:creationId xmlns:a16="http://schemas.microsoft.com/office/drawing/2014/main" id="{37489866-E860-4D4B-B073-FFFD1CD5B909}"/>
              </a:ext>
            </a:extLst>
          </p:cNvPr>
          <p:cNvSpPr/>
          <p:nvPr/>
        </p:nvSpPr>
        <p:spPr>
          <a:xfrm>
            <a:off x="7794172" y="1666230"/>
            <a:ext cx="4397828" cy="1527048"/>
          </a:xfrm>
          <a:prstGeom prst="accentCallout2">
            <a:avLst>
              <a:gd name="adj1" fmla="val 18751"/>
              <a:gd name="adj2" fmla="val -1754"/>
              <a:gd name="adj3" fmla="val 18751"/>
              <a:gd name="adj4" fmla="val -17042"/>
              <a:gd name="adj5" fmla="val 46269"/>
              <a:gd name="adj6" fmla="val -23547"/>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Segoe UI Light (Headings)"/>
              </a:rPr>
              <a:t>Distance</a:t>
            </a:r>
          </a:p>
          <a:p>
            <a:r>
              <a:rPr lang="en-US" sz="2800" dirty="0">
                <a:solidFill>
                  <a:schemeClr val="bg1"/>
                </a:solidFill>
                <a:latin typeface="Segoe UI Light (Headings)"/>
              </a:rPr>
              <a:t>Height</a:t>
            </a:r>
          </a:p>
          <a:p>
            <a:r>
              <a:rPr lang="en-US" sz="2800" dirty="0">
                <a:solidFill>
                  <a:schemeClr val="bg1"/>
                </a:solidFill>
                <a:latin typeface="Segoe UI Light (Headings)"/>
              </a:rPr>
              <a:t>Length</a:t>
            </a:r>
          </a:p>
          <a:p>
            <a:endParaRPr lang="en-US" sz="1600" dirty="0">
              <a:solidFill>
                <a:schemeClr val="bg1"/>
              </a:solidFill>
              <a:latin typeface="Segoe UI Light (Headings)"/>
            </a:endParaRPr>
          </a:p>
        </p:txBody>
      </p:sp>
      <p:sp>
        <p:nvSpPr>
          <p:cNvPr id="12" name="Oval 11">
            <a:extLst>
              <a:ext uri="{FF2B5EF4-FFF2-40B4-BE49-F238E27FC236}">
                <a16:creationId xmlns:a16="http://schemas.microsoft.com/office/drawing/2014/main" id="{1C4E255E-A84C-486A-96F0-A97AB7EB8C87}"/>
              </a:ext>
            </a:extLst>
          </p:cNvPr>
          <p:cNvSpPr/>
          <p:nvPr/>
        </p:nvSpPr>
        <p:spPr>
          <a:xfrm>
            <a:off x="6046040"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spTree>
    <p:extLst>
      <p:ext uri="{BB962C8B-B14F-4D97-AF65-F5344CB8AC3E}">
        <p14:creationId xmlns:p14="http://schemas.microsoft.com/office/powerpoint/2010/main" val="3093665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DC2C19E6-FC03-40D8-9ADC-1B9FF46F259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60</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52273" t="42824" r="35047" b="50000"/>
          <a:stretch/>
        </p:blipFill>
        <p:spPr>
          <a:xfrm>
            <a:off x="6371969" y="2336962"/>
            <a:ext cx="3429256" cy="1092038"/>
          </a:xfrm>
          <a:prstGeom prst="rect">
            <a:avLst/>
          </a:prstGeom>
          <a:ln>
            <a:noFill/>
          </a:ln>
          <a:effectLst>
            <a:outerShdw blurRad="190500" algn="tl" rotWithShape="0">
              <a:srgbClr val="000000"/>
            </a:outerShdw>
          </a:effectLst>
        </p:spPr>
      </p:pic>
      <p:sp>
        <p:nvSpPr>
          <p:cNvPr id="9" name="TextBox 8">
            <a:extLst>
              <a:ext uri="{FF2B5EF4-FFF2-40B4-BE49-F238E27FC236}">
                <a16:creationId xmlns:a16="http://schemas.microsoft.com/office/drawing/2014/main" id="{D5D345D4-9350-48D4-AFF6-91B2E441C20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spTree>
    <p:extLst>
      <p:ext uri="{BB962C8B-B14F-4D97-AF65-F5344CB8AC3E}">
        <p14:creationId xmlns:p14="http://schemas.microsoft.com/office/powerpoint/2010/main" val="2826870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BDC26200-D90B-4B3C-A5AA-DD4DE04E48D5}"/>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61</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983" t="49423" r="35023" b="42643"/>
          <a:stretch/>
        </p:blipFill>
        <p:spPr>
          <a:xfrm>
            <a:off x="885569" y="3331152"/>
            <a:ext cx="8923020" cy="1207511"/>
          </a:xfrm>
          <a:prstGeom prst="rect">
            <a:avLst/>
          </a:prstGeom>
          <a:ln>
            <a:noFill/>
          </a:ln>
          <a:effectLst>
            <a:outerShdw blurRad="190500" algn="tl" rotWithShape="0">
              <a:srgbClr val="000000"/>
            </a:outerShdw>
          </a:effectLst>
        </p:spPr>
      </p:pic>
      <p:sp>
        <p:nvSpPr>
          <p:cNvPr id="9" name="TextBox 8">
            <a:extLst>
              <a:ext uri="{FF2B5EF4-FFF2-40B4-BE49-F238E27FC236}">
                <a16:creationId xmlns:a16="http://schemas.microsoft.com/office/drawing/2014/main" id="{23C4275D-6B64-42A2-9E4E-41A5C78E25FE}"/>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spTree>
    <p:extLst>
      <p:ext uri="{BB962C8B-B14F-4D97-AF65-F5344CB8AC3E}">
        <p14:creationId xmlns:p14="http://schemas.microsoft.com/office/powerpoint/2010/main" val="2277693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64778BEB-5ED9-4118-965C-468CF2CA643C}"/>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62</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955" t="56583" r="35051" b="35702"/>
          <a:stretch/>
        </p:blipFill>
        <p:spPr>
          <a:xfrm>
            <a:off x="885569" y="3607377"/>
            <a:ext cx="8923020" cy="1174173"/>
          </a:xfrm>
          <a:prstGeom prst="rect">
            <a:avLst/>
          </a:prstGeom>
          <a:ln>
            <a:noFill/>
          </a:ln>
          <a:effectLst>
            <a:outerShdw blurRad="190500" algn="tl" rotWithShape="0">
              <a:srgbClr val="000000"/>
            </a:outerShdw>
          </a:effectLst>
        </p:spPr>
      </p:pic>
      <p:sp>
        <p:nvSpPr>
          <p:cNvPr id="10" name="TextBox 9">
            <a:extLst>
              <a:ext uri="{FF2B5EF4-FFF2-40B4-BE49-F238E27FC236}">
                <a16:creationId xmlns:a16="http://schemas.microsoft.com/office/drawing/2014/main" id="{FD5EAF90-79CC-4F63-B4FC-9308514F4577}"/>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spTree>
    <p:extLst>
      <p:ext uri="{BB962C8B-B14F-4D97-AF65-F5344CB8AC3E}">
        <p14:creationId xmlns:p14="http://schemas.microsoft.com/office/powerpoint/2010/main" val="1655931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B523BDF9-F753-41A2-A32F-FE635C81683E}"/>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sp>
        <p:nvSpPr>
          <p:cNvPr id="8" name="TextBox 7">
            <a:extLst>
              <a:ext uri="{FF2B5EF4-FFF2-40B4-BE49-F238E27FC236}">
                <a16:creationId xmlns:a16="http://schemas.microsoft.com/office/drawing/2014/main" id="{018F97B4-363E-45AF-A7E6-D16B829BA0B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63</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920" t="63672" r="34917" b="27003"/>
          <a:stretch/>
        </p:blipFill>
        <p:spPr>
          <a:xfrm>
            <a:off x="885569" y="3743325"/>
            <a:ext cx="8968739" cy="1419225"/>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2746831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F2B43B40-FE9C-4178-B537-F007CF470609}"/>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sp>
        <p:nvSpPr>
          <p:cNvPr id="8" name="TextBox 7">
            <a:extLst>
              <a:ext uri="{FF2B5EF4-FFF2-40B4-BE49-F238E27FC236}">
                <a16:creationId xmlns:a16="http://schemas.microsoft.com/office/drawing/2014/main" id="{68934064-C29D-48F4-B1A1-A8780ADDEE7E}"/>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64</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955" t="72309" r="34882" b="19806"/>
          <a:stretch/>
        </p:blipFill>
        <p:spPr>
          <a:xfrm>
            <a:off x="885569" y="4333876"/>
            <a:ext cx="8968739" cy="1200150"/>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93385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47C9BEB4-D534-41B2-897E-E0AE797413F5}"/>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sp>
        <p:nvSpPr>
          <p:cNvPr id="8" name="TextBox 7">
            <a:extLst>
              <a:ext uri="{FF2B5EF4-FFF2-40B4-BE49-F238E27FC236}">
                <a16:creationId xmlns:a16="http://schemas.microsoft.com/office/drawing/2014/main" id="{94AE8EF6-FBFB-42B5-9E73-5E80FA0A827C}"/>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6388"/>
          <a:stretch/>
        </p:blipFill>
        <p:spPr>
          <a:xfrm>
            <a:off x="20" y="10"/>
            <a:ext cx="12191980" cy="641984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65</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885" t="79255" r="34952" b="5539"/>
          <a:stretch/>
        </p:blipFill>
        <p:spPr>
          <a:xfrm>
            <a:off x="885569" y="4105275"/>
            <a:ext cx="8968739" cy="2314575"/>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197724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Course outline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7218171" y="3566409"/>
            <a:ext cx="2145780" cy="369332"/>
          </a:xfrm>
          <a:prstGeom prst="rect">
            <a:avLst/>
          </a:prstGeom>
        </p:spPr>
        <p:txBody>
          <a:bodyPr wrap="none">
            <a:spAutoFit/>
          </a:bodyPr>
          <a:lstStyle/>
          <a:p>
            <a:pPr lvl="0">
              <a:defRPr/>
            </a:pPr>
            <a:r>
              <a:rPr lang="en-CA" dirty="0">
                <a:solidFill>
                  <a:prstClr val="white"/>
                </a:solidFill>
                <a:latin typeface="Segoe UI Light (Headings)"/>
              </a:rPr>
              <a:t>aka. Course Syllabus</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7203190" cy="523220"/>
          </a:xfrm>
          <a:prstGeom prst="rect">
            <a:avLst/>
          </a:prstGeom>
        </p:spPr>
        <p:txBody>
          <a:bodyPr wrap="none">
            <a:spAutoFit/>
          </a:bodyPr>
          <a:lstStyle/>
          <a:p>
            <a:pPr lvl="0"/>
            <a:r>
              <a:rPr lang="en-CA" sz="1400" dirty="0">
                <a:solidFill>
                  <a:schemeClr val="bg1"/>
                </a:solidFill>
                <a:latin typeface="Segoe UI Light (Headings)"/>
              </a:rPr>
              <a:t>Outline (Syllabus) </a:t>
            </a:r>
            <a:r>
              <a:rPr lang="en-CA" sz="1400" dirty="0">
                <a:solidFill>
                  <a:schemeClr val="bg1"/>
                </a:solidFill>
                <a:latin typeface="Times New Roman" panose="02020603050405020304" pitchFamily="18" charset="0"/>
                <a:cs typeface="Times New Roman" panose="02020603050405020304" pitchFamily="18" charset="0"/>
              </a:rPr>
              <a:t>→</a:t>
            </a:r>
            <a:r>
              <a:rPr lang="en-CA" sz="1400" dirty="0">
                <a:solidFill>
                  <a:schemeClr val="bg1"/>
                </a:solidFill>
                <a:latin typeface="Segoe UI Light (Headings)"/>
              </a:rPr>
              <a:t> </a:t>
            </a:r>
            <a:r>
              <a:rPr lang="en-CA" sz="1400" u="sng" dirty="0">
                <a:solidFill>
                  <a:srgbClr val="8F8FFF"/>
                </a:solidFill>
                <a:latin typeface="Segoe UI Light (Headings)"/>
                <a:hlinkClick r:id="rId5">
                  <a:extLst>
                    <a:ext uri="{A12FA001-AC4F-418D-AE19-62706E023703}">
                      <ahyp:hlinkClr xmlns:ahyp="http://schemas.microsoft.com/office/drawing/2018/hyperlinkcolor" val="tx"/>
                    </a:ext>
                  </a:extLst>
                </a:hlinkClick>
              </a:rPr>
              <a:t>COMP2650_Computer_Architecture_I_Digital_Design_Course_Outline.pdf</a:t>
            </a:r>
            <a:endParaRPr lang="en-CA" sz="1400" u="sng" dirty="0">
              <a:solidFill>
                <a:srgbClr val="8F8FFF"/>
              </a:solidFill>
              <a:latin typeface="Segoe UI Light (Heading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chemeClr val="bg1"/>
              </a:solidFill>
              <a:effectLst/>
              <a:uLnTx/>
              <a:uFillTx/>
              <a:latin typeface="Segoe UI Light (Headings)"/>
              <a:ea typeface="+mn-ea"/>
              <a:cs typeface="+mn-cs"/>
            </a:endParaRPr>
          </a:p>
        </p:txBody>
      </p:sp>
    </p:spTree>
    <p:extLst>
      <p:ext uri="{BB962C8B-B14F-4D97-AF65-F5344CB8AC3E}">
        <p14:creationId xmlns:p14="http://schemas.microsoft.com/office/powerpoint/2010/main" val="6735577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C675588-FEE2-401F-AA08-38703B9E7B2B}"/>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sp>
        <p:nvSpPr>
          <p:cNvPr id="9" name="TextBox 8">
            <a:extLst>
              <a:ext uri="{FF2B5EF4-FFF2-40B4-BE49-F238E27FC236}">
                <a16:creationId xmlns:a16="http://schemas.microsoft.com/office/drawing/2014/main" id="{9030A959-14BD-445A-918A-AF77FBAD01CA}"/>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A4874277-8F15-4075-9AED-16AD4F60294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4ABCA79-8FFF-4344-8ABB-8103A6C798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AF2615-270C-4E20-BA8C-8E93E6067029}"/>
              </a:ext>
            </a:extLst>
          </p:cNvPr>
          <p:cNvSpPr>
            <a:spLocks noGrp="1"/>
          </p:cNvSpPr>
          <p:nvPr>
            <p:ph type="sldNum" sz="quarter" idx="12"/>
          </p:nvPr>
        </p:nvSpPr>
        <p:spPr/>
        <p:txBody>
          <a:bodyPr/>
          <a:lstStyle/>
          <a:p>
            <a:fld id="{6D22F896-40B5-4ADD-8801-0D06FADFA095}" type="slidenum">
              <a:rPr lang="en-US" smtClean="0"/>
              <a:t>67</a:t>
            </a:fld>
            <a:endParaRPr lang="en-US" dirty="0"/>
          </a:p>
        </p:txBody>
      </p:sp>
      <p:pic>
        <p:nvPicPr>
          <p:cNvPr id="5" name="Picture 4">
            <a:extLst>
              <a:ext uri="{FF2B5EF4-FFF2-40B4-BE49-F238E27FC236}">
                <a16:creationId xmlns:a16="http://schemas.microsoft.com/office/drawing/2014/main" id="{66135305-A37B-4FFE-800E-EE4473ED707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E35EA24D-EBFF-44F2-A13D-1506F35AD52B}"/>
              </a:ext>
            </a:extLst>
          </p:cNvPr>
          <p:cNvPicPr>
            <a:picLocks noChangeAspect="1"/>
          </p:cNvPicPr>
          <p:nvPr/>
        </p:nvPicPr>
        <p:blipFill rotWithShape="1">
          <a:blip r:embed="rId7"/>
          <a:srcRect l="39644" t="13240" r="42641" b="56583"/>
          <a:stretch/>
        </p:blipFill>
        <p:spPr>
          <a:xfrm>
            <a:off x="3136900" y="1093606"/>
            <a:ext cx="5524500" cy="5294863"/>
          </a:xfrm>
          <a:prstGeom prst="ellipse">
            <a:avLst/>
          </a:prstGeom>
          <a:ln>
            <a:noFill/>
          </a:ln>
          <a:effectLst>
            <a:outerShdw blurRad="190500" algn="tl" rotWithShape="0">
              <a:srgbClr val="000000"/>
            </a:outerShdw>
          </a:effectLst>
        </p:spPr>
      </p:pic>
    </p:spTree>
    <p:extLst>
      <p:ext uri="{BB962C8B-B14F-4D97-AF65-F5344CB8AC3E}">
        <p14:creationId xmlns:p14="http://schemas.microsoft.com/office/powerpoint/2010/main" val="570059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9E7AF922-94F2-40DC-9A05-0979460E3C0A}"/>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2" name="Title 1">
            <a:extLst>
              <a:ext uri="{FF2B5EF4-FFF2-40B4-BE49-F238E27FC236}">
                <a16:creationId xmlns:a16="http://schemas.microsoft.com/office/drawing/2014/main" id="{A4874277-8F15-4075-9AED-16AD4F60294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4ABCA79-8FFF-4344-8ABB-8103A6C798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AF2615-270C-4E20-BA8C-8E93E6067029}"/>
              </a:ext>
            </a:extLst>
          </p:cNvPr>
          <p:cNvSpPr>
            <a:spLocks noGrp="1"/>
          </p:cNvSpPr>
          <p:nvPr>
            <p:ph type="sldNum" sz="quarter" idx="12"/>
          </p:nvPr>
        </p:nvSpPr>
        <p:spPr/>
        <p:txBody>
          <a:bodyPr/>
          <a:lstStyle/>
          <a:p>
            <a:fld id="{6D22F896-40B5-4ADD-8801-0D06FADFA095}" type="slidenum">
              <a:rPr lang="en-US" smtClean="0"/>
              <a:t>68</a:t>
            </a:fld>
            <a:endParaRPr lang="en-US" dirty="0"/>
          </a:p>
        </p:txBody>
      </p:sp>
      <p:pic>
        <p:nvPicPr>
          <p:cNvPr id="5" name="Picture 4">
            <a:extLst>
              <a:ext uri="{FF2B5EF4-FFF2-40B4-BE49-F238E27FC236}">
                <a16:creationId xmlns:a16="http://schemas.microsoft.com/office/drawing/2014/main" id="{66135305-A37B-4FFE-800E-EE4473ED707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t="-1" b="5835"/>
          <a:stretch/>
        </p:blipFill>
        <p:spPr>
          <a:xfrm>
            <a:off x="-20" y="0"/>
            <a:ext cx="12192000" cy="6457890"/>
          </a:xfrm>
          <a:prstGeom prst="rect">
            <a:avLst/>
          </a:prstGeom>
        </p:spPr>
      </p:pic>
      <p:pic>
        <p:nvPicPr>
          <p:cNvPr id="6" name="Picture 5">
            <a:extLst>
              <a:ext uri="{FF2B5EF4-FFF2-40B4-BE49-F238E27FC236}">
                <a16:creationId xmlns:a16="http://schemas.microsoft.com/office/drawing/2014/main" id="{E35EA24D-EBFF-44F2-A13D-1506F35AD52B}"/>
              </a:ext>
            </a:extLst>
          </p:cNvPr>
          <p:cNvPicPr>
            <a:picLocks noChangeAspect="1"/>
          </p:cNvPicPr>
          <p:nvPr/>
        </p:nvPicPr>
        <p:blipFill rotWithShape="1">
          <a:blip r:embed="rId7"/>
          <a:srcRect l="34485" t="5180" r="61018" b="87373"/>
          <a:stretch/>
        </p:blipFill>
        <p:spPr>
          <a:xfrm>
            <a:off x="3626427" y="5472"/>
            <a:ext cx="1669473" cy="1555238"/>
          </a:xfrm>
          <a:prstGeom prst="ellipse">
            <a:avLst/>
          </a:prstGeom>
          <a:ln>
            <a:noFill/>
          </a:ln>
          <a:effectLst>
            <a:outerShdw blurRad="190500" algn="tl" rotWithShape="0">
              <a:srgbClr val="000000"/>
            </a:outerShdw>
          </a:effectLst>
        </p:spPr>
      </p:pic>
      <p:sp>
        <p:nvSpPr>
          <p:cNvPr id="10" name="TextBox 9">
            <a:extLst>
              <a:ext uri="{FF2B5EF4-FFF2-40B4-BE49-F238E27FC236}">
                <a16:creationId xmlns:a16="http://schemas.microsoft.com/office/drawing/2014/main" id="{5E600C67-5F2D-44E3-9E79-F33B5B2CA8E4}"/>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Tree>
    <p:extLst>
      <p:ext uri="{BB962C8B-B14F-4D97-AF65-F5344CB8AC3E}">
        <p14:creationId xmlns:p14="http://schemas.microsoft.com/office/powerpoint/2010/main" val="3889101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83AE9CC7-7D66-4046-B244-790E17FAB7E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1" name="TextBox 10">
            <a:extLst>
              <a:ext uri="{FF2B5EF4-FFF2-40B4-BE49-F238E27FC236}">
                <a16:creationId xmlns:a16="http://schemas.microsoft.com/office/drawing/2014/main" id="{AC12C18D-872E-467C-90A6-144AFF407591}"/>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A4874277-8F15-4075-9AED-16AD4F60294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4ABCA79-8FFF-4344-8ABB-8103A6C798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AF2615-270C-4E20-BA8C-8E93E6067029}"/>
              </a:ext>
            </a:extLst>
          </p:cNvPr>
          <p:cNvSpPr>
            <a:spLocks noGrp="1"/>
          </p:cNvSpPr>
          <p:nvPr>
            <p:ph type="sldNum" sz="quarter" idx="12"/>
          </p:nvPr>
        </p:nvSpPr>
        <p:spPr/>
        <p:txBody>
          <a:bodyPr/>
          <a:lstStyle/>
          <a:p>
            <a:fld id="{6D22F896-40B5-4ADD-8801-0D06FADFA095}" type="slidenum">
              <a:rPr lang="en-US" smtClean="0"/>
              <a:t>69</a:t>
            </a:fld>
            <a:endParaRPr lang="en-US" dirty="0"/>
          </a:p>
        </p:txBody>
      </p:sp>
      <p:pic>
        <p:nvPicPr>
          <p:cNvPr id="5" name="Picture 4">
            <a:extLst>
              <a:ext uri="{FF2B5EF4-FFF2-40B4-BE49-F238E27FC236}">
                <a16:creationId xmlns:a16="http://schemas.microsoft.com/office/drawing/2014/main" id="{66135305-A37B-4FFE-800E-EE4473ED707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E35EA24D-EBFF-44F2-A13D-1506F35AD52B}"/>
              </a:ext>
            </a:extLst>
          </p:cNvPr>
          <p:cNvPicPr>
            <a:picLocks noChangeAspect="1"/>
          </p:cNvPicPr>
          <p:nvPr/>
        </p:nvPicPr>
        <p:blipFill rotWithShape="1">
          <a:blip r:embed="rId7"/>
          <a:srcRect l="51201" t="28839" r="45134" b="65116"/>
          <a:stretch/>
        </p:blipFill>
        <p:spPr>
          <a:xfrm>
            <a:off x="6244896" y="1647385"/>
            <a:ext cx="1143000" cy="1060600"/>
          </a:xfrm>
          <a:prstGeom prst="ellipse">
            <a:avLst/>
          </a:prstGeom>
          <a:solidFill>
            <a:schemeClr val="bg1"/>
          </a:solidFill>
          <a:ln>
            <a:noFill/>
          </a:ln>
          <a:effectLst>
            <a:outerShdw blurRad="190500" algn="tl" rotWithShape="0">
              <a:srgbClr val="000000"/>
            </a:outerShdw>
          </a:effectLst>
        </p:spPr>
      </p:pic>
    </p:spTree>
    <p:extLst>
      <p:ext uri="{BB962C8B-B14F-4D97-AF65-F5344CB8AC3E}">
        <p14:creationId xmlns:p14="http://schemas.microsoft.com/office/powerpoint/2010/main" val="316742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71EC0919-22AA-4753-A0FD-B9650F51018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9" name="Oval 8">
            <a:extLst>
              <a:ext uri="{FF2B5EF4-FFF2-40B4-BE49-F238E27FC236}">
                <a16:creationId xmlns:a16="http://schemas.microsoft.com/office/drawing/2014/main" id="{10021799-259C-4D1B-A87D-8276BF0DCCD4}"/>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8" name="Oval 7">
            <a:extLst>
              <a:ext uri="{FF2B5EF4-FFF2-40B4-BE49-F238E27FC236}">
                <a16:creationId xmlns:a16="http://schemas.microsoft.com/office/drawing/2014/main" id="{11695654-14B2-4DF6-B6E5-5614CA8043D7}"/>
              </a:ext>
            </a:extLst>
          </p:cNvPr>
          <p:cNvSpPr/>
          <p:nvPr/>
        </p:nvSpPr>
        <p:spPr>
          <a:xfrm>
            <a:off x="6046040"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sp>
        <p:nvSpPr>
          <p:cNvPr id="15" name="Callout: Bent Line with Accent Bar 14">
            <a:extLst>
              <a:ext uri="{FF2B5EF4-FFF2-40B4-BE49-F238E27FC236}">
                <a16:creationId xmlns:a16="http://schemas.microsoft.com/office/drawing/2014/main" id="{D6072184-55B7-4931-B92E-0A6050CDC492}"/>
              </a:ext>
            </a:extLst>
          </p:cNvPr>
          <p:cNvSpPr/>
          <p:nvPr/>
        </p:nvSpPr>
        <p:spPr>
          <a:xfrm>
            <a:off x="7794172" y="1666230"/>
            <a:ext cx="4397828" cy="1527048"/>
          </a:xfrm>
          <a:prstGeom prst="accentCallout2">
            <a:avLst>
              <a:gd name="adj1" fmla="val 18751"/>
              <a:gd name="adj2" fmla="val -1754"/>
              <a:gd name="adj3" fmla="val 18751"/>
              <a:gd name="adj4" fmla="val -17042"/>
              <a:gd name="adj5" fmla="val 46269"/>
              <a:gd name="adj6" fmla="val -23547"/>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Segoe UI Light (Headings)"/>
              </a:rPr>
              <a:t>Computable</a:t>
            </a:r>
          </a:p>
          <a:p>
            <a:r>
              <a:rPr lang="en-CA" sz="2400" dirty="0">
                <a:solidFill>
                  <a:schemeClr val="bg1"/>
                </a:solidFill>
                <a:latin typeface="Segoe UI Light (Headings)"/>
              </a:rPr>
              <a:t>Theory of Automata</a:t>
            </a:r>
            <a:endParaRPr lang="en-US" sz="2400" dirty="0">
              <a:solidFill>
                <a:schemeClr val="bg1"/>
              </a:solidFill>
              <a:latin typeface="Segoe UI Light (Headings)"/>
            </a:endParaRPr>
          </a:p>
          <a:p>
            <a:r>
              <a:rPr lang="en-US" sz="2400" dirty="0">
                <a:solidFill>
                  <a:schemeClr val="bg1"/>
                </a:solidFill>
                <a:latin typeface="Segoe UI Light (Headings)"/>
              </a:rPr>
              <a:t>Theory of Computation</a:t>
            </a:r>
          </a:p>
          <a:p>
            <a:r>
              <a:rPr lang="en-US" sz="2400" dirty="0">
                <a:solidFill>
                  <a:schemeClr val="bg1"/>
                </a:solidFill>
                <a:latin typeface="Segoe UI Light (Headings)"/>
              </a:rPr>
              <a:t>Theory of Computer Science</a:t>
            </a:r>
            <a:endParaRPr lang="en-US" sz="1600" dirty="0">
              <a:solidFill>
                <a:schemeClr val="bg1"/>
              </a:solidFill>
              <a:latin typeface="Segoe UI Light (Headings)"/>
            </a:endParaRPr>
          </a:p>
        </p:txBody>
      </p:sp>
    </p:spTree>
    <p:extLst>
      <p:ext uri="{BB962C8B-B14F-4D97-AF65-F5344CB8AC3E}">
        <p14:creationId xmlns:p14="http://schemas.microsoft.com/office/powerpoint/2010/main" val="828481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825E33BF-0B11-43B8-BC5A-613C0814D3FB}"/>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DD45BA43-43C3-4E9C-9EB6-BA4D42472F4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A4874277-8F15-4075-9AED-16AD4F60294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4ABCA79-8FFF-4344-8ABB-8103A6C798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AF2615-270C-4E20-BA8C-8E93E6067029}"/>
              </a:ext>
            </a:extLst>
          </p:cNvPr>
          <p:cNvSpPr>
            <a:spLocks noGrp="1"/>
          </p:cNvSpPr>
          <p:nvPr>
            <p:ph type="sldNum" sz="quarter" idx="12"/>
          </p:nvPr>
        </p:nvSpPr>
        <p:spPr/>
        <p:txBody>
          <a:bodyPr/>
          <a:lstStyle/>
          <a:p>
            <a:fld id="{6D22F896-40B5-4ADD-8801-0D06FADFA095}" type="slidenum">
              <a:rPr lang="en-US" smtClean="0"/>
              <a:t>70</a:t>
            </a:fld>
            <a:endParaRPr lang="en-US" dirty="0"/>
          </a:p>
        </p:txBody>
      </p:sp>
      <p:pic>
        <p:nvPicPr>
          <p:cNvPr id="5" name="Picture 4">
            <a:extLst>
              <a:ext uri="{FF2B5EF4-FFF2-40B4-BE49-F238E27FC236}">
                <a16:creationId xmlns:a16="http://schemas.microsoft.com/office/drawing/2014/main" id="{66135305-A37B-4FFE-800E-EE4473ED707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E35EA24D-EBFF-44F2-A13D-1506F35AD52B}"/>
              </a:ext>
            </a:extLst>
          </p:cNvPr>
          <p:cNvPicPr>
            <a:picLocks noChangeAspect="1"/>
          </p:cNvPicPr>
          <p:nvPr/>
        </p:nvPicPr>
        <p:blipFill rotWithShape="1">
          <a:blip r:embed="rId7"/>
          <a:srcRect l="32225" t="66679" r="35307" b="22715"/>
          <a:stretch/>
        </p:blipFill>
        <p:spPr>
          <a:xfrm>
            <a:off x="49890" y="3428999"/>
            <a:ext cx="12142110" cy="2231668"/>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17793661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32FB9273-8A2A-40F6-93C4-386F58EEA553}"/>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D64259E3-CF05-4F7F-80A2-3D7DF43EBAB4}"/>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A4874277-8F15-4075-9AED-16AD4F60294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4ABCA79-8FFF-4344-8ABB-8103A6C798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AF2615-270C-4E20-BA8C-8E93E6067029}"/>
              </a:ext>
            </a:extLst>
          </p:cNvPr>
          <p:cNvSpPr>
            <a:spLocks noGrp="1"/>
          </p:cNvSpPr>
          <p:nvPr>
            <p:ph type="sldNum" sz="quarter" idx="12"/>
          </p:nvPr>
        </p:nvSpPr>
        <p:spPr/>
        <p:txBody>
          <a:bodyPr/>
          <a:lstStyle/>
          <a:p>
            <a:fld id="{6D22F896-40B5-4ADD-8801-0D06FADFA095}" type="slidenum">
              <a:rPr lang="en-US" smtClean="0"/>
              <a:t>71</a:t>
            </a:fld>
            <a:endParaRPr lang="en-US" dirty="0"/>
          </a:p>
        </p:txBody>
      </p:sp>
      <p:pic>
        <p:nvPicPr>
          <p:cNvPr id="5" name="Picture 4">
            <a:extLst>
              <a:ext uri="{FF2B5EF4-FFF2-40B4-BE49-F238E27FC236}">
                <a16:creationId xmlns:a16="http://schemas.microsoft.com/office/drawing/2014/main" id="{66135305-A37B-4FFE-800E-EE4473ED707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8" name="Picture 7">
            <a:extLst>
              <a:ext uri="{FF2B5EF4-FFF2-40B4-BE49-F238E27FC236}">
                <a16:creationId xmlns:a16="http://schemas.microsoft.com/office/drawing/2014/main" id="{27F1C69B-96DB-4B03-83FB-9C60FC272416}"/>
              </a:ext>
            </a:extLst>
          </p:cNvPr>
          <p:cNvPicPr>
            <a:picLocks noChangeAspect="1"/>
          </p:cNvPicPr>
          <p:nvPr/>
        </p:nvPicPr>
        <p:blipFill>
          <a:blip r:embed="rId7"/>
          <a:stretch>
            <a:fillRect/>
          </a:stretch>
        </p:blipFill>
        <p:spPr>
          <a:xfrm>
            <a:off x="0" y="1773766"/>
            <a:ext cx="12192000" cy="33104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48717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587E092D-D1E9-4903-989F-A48E1A97B44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1805F2AC-BBC3-4741-A7C9-FB5D259575D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37A10330-37C7-461F-8727-A1D98BD4EF3D}"/>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37073D5-ED9F-4932-B46C-93911B1CFA0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A318AF2-4A39-4217-9CA5-744A5E3B947B}"/>
              </a:ext>
            </a:extLst>
          </p:cNvPr>
          <p:cNvSpPr>
            <a:spLocks noGrp="1"/>
          </p:cNvSpPr>
          <p:nvPr>
            <p:ph type="sldNum" sz="quarter" idx="12"/>
          </p:nvPr>
        </p:nvSpPr>
        <p:spPr/>
        <p:txBody>
          <a:bodyPr/>
          <a:lstStyle/>
          <a:p>
            <a:fld id="{6D22F896-40B5-4ADD-8801-0D06FADFA095}" type="slidenum">
              <a:rPr lang="en-US" smtClean="0"/>
              <a:t>72</a:t>
            </a:fld>
            <a:endParaRPr lang="en-US" dirty="0"/>
          </a:p>
        </p:txBody>
      </p:sp>
      <p:pic>
        <p:nvPicPr>
          <p:cNvPr id="5" name="Picture 4">
            <a:extLst>
              <a:ext uri="{FF2B5EF4-FFF2-40B4-BE49-F238E27FC236}">
                <a16:creationId xmlns:a16="http://schemas.microsoft.com/office/drawing/2014/main" id="{232F247C-B445-4143-86B4-81D2985F78BB}"/>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8" name="Picture 7">
            <a:extLst>
              <a:ext uri="{FF2B5EF4-FFF2-40B4-BE49-F238E27FC236}">
                <a16:creationId xmlns:a16="http://schemas.microsoft.com/office/drawing/2014/main" id="{F50F95F5-042E-4D51-93F1-1DC26BB13A3F}"/>
              </a:ext>
            </a:extLst>
          </p:cNvPr>
          <p:cNvPicPr>
            <a:picLocks noChangeAspect="1"/>
          </p:cNvPicPr>
          <p:nvPr/>
        </p:nvPicPr>
        <p:blipFill>
          <a:blip r:embed="rId7"/>
          <a:stretch>
            <a:fillRect/>
          </a:stretch>
        </p:blipFill>
        <p:spPr>
          <a:xfrm>
            <a:off x="0" y="2738966"/>
            <a:ext cx="12192000" cy="13800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2282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F7ED0855-553F-4ACB-8934-DA58CE78898D}"/>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9CE2BEFA-1F9D-402D-9054-803D1B86BB1F}"/>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37A10330-37C7-461F-8727-A1D98BD4EF3D}"/>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37073D5-ED9F-4932-B46C-93911B1CFA0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A318AF2-4A39-4217-9CA5-744A5E3B947B}"/>
              </a:ext>
            </a:extLst>
          </p:cNvPr>
          <p:cNvSpPr>
            <a:spLocks noGrp="1"/>
          </p:cNvSpPr>
          <p:nvPr>
            <p:ph type="sldNum" sz="quarter" idx="12"/>
          </p:nvPr>
        </p:nvSpPr>
        <p:spPr/>
        <p:txBody>
          <a:bodyPr/>
          <a:lstStyle/>
          <a:p>
            <a:fld id="{6D22F896-40B5-4ADD-8801-0D06FADFA095}" type="slidenum">
              <a:rPr lang="en-US" smtClean="0"/>
              <a:t>73</a:t>
            </a:fld>
            <a:endParaRPr lang="en-US" dirty="0"/>
          </a:p>
        </p:txBody>
      </p:sp>
      <p:pic>
        <p:nvPicPr>
          <p:cNvPr id="5" name="Picture 4">
            <a:extLst>
              <a:ext uri="{FF2B5EF4-FFF2-40B4-BE49-F238E27FC236}">
                <a16:creationId xmlns:a16="http://schemas.microsoft.com/office/drawing/2014/main" id="{232F247C-B445-4143-86B4-81D2985F78BB}"/>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a:ln>
            <a:noFill/>
          </a:ln>
          <a:effectLst>
            <a:outerShdw blurRad="50800" dist="50800" dir="5400000" algn="ctr" rotWithShape="0">
              <a:srgbClr val="000000">
                <a:alpha val="0"/>
              </a:srgbClr>
            </a:outerShdw>
          </a:effectLst>
        </p:spPr>
      </p:pic>
      <p:pic>
        <p:nvPicPr>
          <p:cNvPr id="8" name="Picture 7">
            <a:extLst>
              <a:ext uri="{FF2B5EF4-FFF2-40B4-BE49-F238E27FC236}">
                <a16:creationId xmlns:a16="http://schemas.microsoft.com/office/drawing/2014/main" id="{F92EEE3F-6725-467D-960D-96FD3170910A}"/>
              </a:ext>
            </a:extLst>
          </p:cNvPr>
          <p:cNvPicPr>
            <a:picLocks noChangeAspect="1"/>
          </p:cNvPicPr>
          <p:nvPr/>
        </p:nvPicPr>
        <p:blipFill rotWithShape="1">
          <a:blip r:embed="rId7"/>
          <a:srcRect t="545"/>
          <a:stretch/>
        </p:blipFill>
        <p:spPr>
          <a:xfrm>
            <a:off x="0" y="2197099"/>
            <a:ext cx="12192000" cy="24773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0077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34E2B080-AD68-48C7-9BDE-249BF9398DAA}"/>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grpSp>
        <p:nvGrpSpPr>
          <p:cNvPr id="4" name="Group 3">
            <a:extLst>
              <a:ext uri="{FF2B5EF4-FFF2-40B4-BE49-F238E27FC236}">
                <a16:creationId xmlns:a16="http://schemas.microsoft.com/office/drawing/2014/main" id="{701473AC-C6E9-4E87-9EC1-47F147C470B3}"/>
              </a:ext>
            </a:extLst>
          </p:cNvPr>
          <p:cNvGrpSpPr/>
          <p:nvPr/>
        </p:nvGrpSpPr>
        <p:grpSpPr>
          <a:xfrm>
            <a:off x="1526291" y="1389746"/>
            <a:ext cx="9139418" cy="4933703"/>
            <a:chOff x="1450091" y="1643746"/>
            <a:chExt cx="9139418" cy="4933703"/>
          </a:xfrm>
        </p:grpSpPr>
        <p:sp>
          <p:nvSpPr>
            <p:cNvPr id="11" name="Oval 10">
              <a:extLst>
                <a:ext uri="{FF2B5EF4-FFF2-40B4-BE49-F238E27FC236}">
                  <a16:creationId xmlns:a16="http://schemas.microsoft.com/office/drawing/2014/main" id="{E60836EF-6500-41E2-BE87-0C8EC00D3EF9}"/>
                </a:ext>
              </a:extLst>
            </p:cNvPr>
            <p:cNvSpPr/>
            <p:nvPr/>
          </p:nvSpPr>
          <p:spPr>
            <a:xfrm>
              <a:off x="2017816" y="2919849"/>
              <a:ext cx="3657600" cy="3657600"/>
            </a:xfrm>
            <a:prstGeom prst="ellipse">
              <a:avLst/>
            </a:prstGeom>
            <a:solidFill>
              <a:schemeClr val="accent2">
                <a:alpha val="90000"/>
              </a:schemeClr>
            </a:solidFill>
            <a:ln>
              <a:noFill/>
            </a:ln>
            <a:effectLst>
              <a:outerShdw blurRad="50800" dist="38100" dir="10800000" algn="r" rotWithShape="0">
                <a:prstClr val="black">
                  <a:alpha val="40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4400" b="1" dirty="0">
                  <a:solidFill>
                    <a:prstClr val="white"/>
                  </a:solidFill>
                  <a:latin typeface="Segoe UI Light (Headings)"/>
                </a:rPr>
                <a:t>Discussion Board</a:t>
              </a:r>
            </a:p>
            <a:p>
              <a:pPr algn="ctr">
                <a:defRPr/>
              </a:pPr>
              <a:r>
                <a:rPr lang="en-US" sz="4400" b="1" dirty="0">
                  <a:solidFill>
                    <a:prstClr val="white"/>
                  </a:solidFill>
                  <a:latin typeface="Segoe UI Light (Headings)"/>
                </a:rPr>
                <a:t>+10%</a:t>
              </a:r>
              <a:endParaRPr lang="en-US" sz="2400" b="1" dirty="0">
                <a:solidFill>
                  <a:prstClr val="white"/>
                </a:solidFill>
                <a:latin typeface="Segoe UI Light (Headings)"/>
              </a:endParaRPr>
            </a:p>
          </p:txBody>
        </p:sp>
        <p:sp>
          <p:nvSpPr>
            <p:cNvPr id="13" name="Oval 12">
              <a:extLst>
                <a:ext uri="{FF2B5EF4-FFF2-40B4-BE49-F238E27FC236}">
                  <a16:creationId xmlns:a16="http://schemas.microsoft.com/office/drawing/2014/main" id="{1EF80707-3CD9-4B72-8E81-62E5FFDFBA9C}"/>
                </a:ext>
              </a:extLst>
            </p:cNvPr>
            <p:cNvSpPr/>
            <p:nvPr/>
          </p:nvSpPr>
          <p:spPr>
            <a:xfrm>
              <a:off x="1450091" y="1643746"/>
              <a:ext cx="2743200" cy="2743200"/>
            </a:xfrm>
            <a:prstGeom prst="ellipse">
              <a:avLst/>
            </a:prstGeom>
            <a:solidFill>
              <a:srgbClr val="CFD5E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2800" dirty="0">
                  <a:solidFill>
                    <a:prstClr val="black"/>
                  </a:solidFill>
                  <a:latin typeface="Segoe UI Light (Headings)"/>
                </a:rPr>
                <a:t>Lecture</a:t>
              </a:r>
            </a:p>
            <a:p>
              <a:pPr algn="ctr">
                <a:defRPr/>
              </a:pPr>
              <a:r>
                <a:rPr lang="en-US" sz="2800" dirty="0">
                  <a:solidFill>
                    <a:prstClr val="black"/>
                  </a:solidFill>
                  <a:latin typeface="Segoe UI Light (Headings)"/>
                </a:rPr>
                <a:t>Assignments</a:t>
              </a:r>
            </a:p>
            <a:p>
              <a:pPr algn="ctr">
                <a:defRPr/>
              </a:pPr>
              <a:r>
                <a:rPr lang="en-US" sz="2800" dirty="0">
                  <a:solidFill>
                    <a:prstClr val="black"/>
                  </a:solidFill>
                  <a:latin typeface="Segoe UI Light (Headings)"/>
                </a:rPr>
                <a:t>20%</a:t>
              </a:r>
            </a:p>
          </p:txBody>
        </p:sp>
        <p:sp>
          <p:nvSpPr>
            <p:cNvPr id="15" name="Oval 14">
              <a:extLst>
                <a:ext uri="{FF2B5EF4-FFF2-40B4-BE49-F238E27FC236}">
                  <a16:creationId xmlns:a16="http://schemas.microsoft.com/office/drawing/2014/main" id="{71AADABD-EF1E-4CDA-A4C5-13629830CDBA}"/>
                </a:ext>
              </a:extLst>
            </p:cNvPr>
            <p:cNvSpPr/>
            <p:nvPr/>
          </p:nvSpPr>
          <p:spPr>
            <a:xfrm>
              <a:off x="3465933" y="1643746"/>
              <a:ext cx="2743200" cy="2743200"/>
            </a:xfrm>
            <a:prstGeom prst="ellipse">
              <a:avLst/>
            </a:prstGeom>
            <a:solidFill>
              <a:srgbClr val="4472C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2800" dirty="0">
                  <a:solidFill>
                    <a:prstClr val="white"/>
                  </a:solidFill>
                  <a:latin typeface="Segoe UI Light (Headings)"/>
                </a:rPr>
                <a:t>Lab Assignments</a:t>
              </a:r>
            </a:p>
            <a:p>
              <a:pPr algn="ctr">
                <a:defRPr/>
              </a:pPr>
              <a:r>
                <a:rPr lang="en-US" sz="2800" dirty="0">
                  <a:solidFill>
                    <a:prstClr val="white"/>
                  </a:solidFill>
                  <a:latin typeface="Segoe UI Light (Headings)"/>
                </a:rPr>
                <a:t>20%</a:t>
              </a:r>
            </a:p>
          </p:txBody>
        </p:sp>
        <p:sp>
          <p:nvSpPr>
            <p:cNvPr id="3" name="Flowchart: Document 2">
              <a:extLst>
                <a:ext uri="{FF2B5EF4-FFF2-40B4-BE49-F238E27FC236}">
                  <a16:creationId xmlns:a16="http://schemas.microsoft.com/office/drawing/2014/main" id="{8CF8D22C-3FD3-4FAD-A368-5EA13645632B}"/>
                </a:ext>
              </a:extLst>
            </p:cNvPr>
            <p:cNvSpPr/>
            <p:nvPr/>
          </p:nvSpPr>
          <p:spPr>
            <a:xfrm>
              <a:off x="6741735" y="1643746"/>
              <a:ext cx="2878283" cy="2462647"/>
            </a:xfrm>
            <a:prstGeom prst="flowChartDocument">
              <a:avLst/>
            </a:prstGeom>
            <a:solidFill>
              <a:srgbClr val="92D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a:solidFill>
                    <a:prstClr val="black"/>
                  </a:solidFill>
                  <a:latin typeface="Segoe UI Light (Headings)"/>
                </a:rPr>
                <a:t>Midterm Exam</a:t>
              </a:r>
            </a:p>
            <a:p>
              <a:pPr algn="ctr"/>
              <a:r>
                <a:rPr lang="en-US" sz="2800" dirty="0">
                  <a:solidFill>
                    <a:prstClr val="black"/>
                  </a:solidFill>
                  <a:latin typeface="Segoe UI Light (Headings)"/>
                </a:rPr>
                <a:t>30%</a:t>
              </a:r>
            </a:p>
          </p:txBody>
        </p:sp>
        <p:sp>
          <p:nvSpPr>
            <p:cNvPr id="14" name="Flowchart: Document 13">
              <a:extLst>
                <a:ext uri="{FF2B5EF4-FFF2-40B4-BE49-F238E27FC236}">
                  <a16:creationId xmlns:a16="http://schemas.microsoft.com/office/drawing/2014/main" id="{B9828D41-637D-42F4-B6DA-4F7721823284}"/>
                </a:ext>
              </a:extLst>
            </p:cNvPr>
            <p:cNvSpPr/>
            <p:nvPr/>
          </p:nvSpPr>
          <p:spPr>
            <a:xfrm>
              <a:off x="7711226" y="2664040"/>
              <a:ext cx="2878283" cy="2462647"/>
            </a:xfrm>
            <a:prstGeom prst="flowChartDocument">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a:solidFill>
                    <a:prstClr val="black"/>
                  </a:solidFill>
                  <a:latin typeface="Segoe UI Light (Headings)"/>
                </a:rPr>
                <a:t>Final Exam</a:t>
              </a:r>
            </a:p>
            <a:p>
              <a:pPr algn="ctr"/>
              <a:r>
                <a:rPr lang="en-US" sz="2800" dirty="0">
                  <a:solidFill>
                    <a:prstClr val="black"/>
                  </a:solidFill>
                  <a:latin typeface="Segoe UI Light (Headings)"/>
                </a:rPr>
                <a:t>30%</a:t>
              </a:r>
            </a:p>
          </p:txBody>
        </p:sp>
      </p:grpSp>
      <p:sp>
        <p:nvSpPr>
          <p:cNvPr id="16" name="TextBox 15">
            <a:extLst>
              <a:ext uri="{FF2B5EF4-FFF2-40B4-BE49-F238E27FC236}">
                <a16:creationId xmlns:a16="http://schemas.microsoft.com/office/drawing/2014/main" id="{2CEA20AF-D014-43C5-8B98-7AAC798FD2CE}"/>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Tree>
    <p:extLst>
      <p:ext uri="{BB962C8B-B14F-4D97-AF65-F5344CB8AC3E}">
        <p14:creationId xmlns:p14="http://schemas.microsoft.com/office/powerpoint/2010/main" val="3241157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8C8822CA-474F-46F1-BE4F-E89552DDE39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5EAD820B-C46A-428D-837A-0D404B3BCA19}"/>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33FAFACA-EAB5-4729-9BF0-C6DB025BD0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1D28C102-4DE8-4076-8D70-EA0FF39776B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5FB711E-A3BB-4D0D-B78E-0BFB977A7FA4}"/>
              </a:ext>
            </a:extLst>
          </p:cNvPr>
          <p:cNvSpPr>
            <a:spLocks noGrp="1"/>
          </p:cNvSpPr>
          <p:nvPr>
            <p:ph type="sldNum" sz="quarter" idx="12"/>
          </p:nvPr>
        </p:nvSpPr>
        <p:spPr/>
        <p:txBody>
          <a:bodyPr/>
          <a:lstStyle/>
          <a:p>
            <a:fld id="{6D22F896-40B5-4ADD-8801-0D06FADFA095}" type="slidenum">
              <a:rPr lang="en-US" smtClean="0"/>
              <a:t>75</a:t>
            </a:fld>
            <a:endParaRPr lang="en-US" dirty="0"/>
          </a:p>
        </p:txBody>
      </p:sp>
      <p:pic>
        <p:nvPicPr>
          <p:cNvPr id="5" name="Picture 4">
            <a:extLst>
              <a:ext uri="{FF2B5EF4-FFF2-40B4-BE49-F238E27FC236}">
                <a16:creationId xmlns:a16="http://schemas.microsoft.com/office/drawing/2014/main" id="{FF926130-98A9-4B5B-A2A8-94C705FF3BA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84958" y="1"/>
            <a:ext cx="12276958" cy="6457889"/>
          </a:xfrm>
          <a:prstGeom prst="rect">
            <a:avLst/>
          </a:prstGeom>
        </p:spPr>
      </p:pic>
      <p:pic>
        <p:nvPicPr>
          <p:cNvPr id="9" name="Picture 8">
            <a:extLst>
              <a:ext uri="{FF2B5EF4-FFF2-40B4-BE49-F238E27FC236}">
                <a16:creationId xmlns:a16="http://schemas.microsoft.com/office/drawing/2014/main" id="{0820A082-6276-49D4-B8DD-B63C7E29813C}"/>
              </a:ext>
            </a:extLst>
          </p:cNvPr>
          <p:cNvPicPr>
            <a:picLocks noChangeAspect="1"/>
          </p:cNvPicPr>
          <p:nvPr/>
        </p:nvPicPr>
        <p:blipFill rotWithShape="1">
          <a:blip r:embed="rId7"/>
          <a:srcRect l="22209" t="15000" r="34645" b="21203"/>
          <a:stretch/>
        </p:blipFill>
        <p:spPr>
          <a:xfrm>
            <a:off x="1352412" y="177801"/>
            <a:ext cx="7603444" cy="6280090"/>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1017193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outdoor, object, night, snow&#10;&#10;Description automatically generated">
            <a:extLst>
              <a:ext uri="{FF2B5EF4-FFF2-40B4-BE49-F238E27FC236}">
                <a16:creationId xmlns:a16="http://schemas.microsoft.com/office/drawing/2014/main" id="{927936CE-46D6-421C-BADB-B4A1AD97D83D}"/>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2" name="TextBox 11">
            <a:extLst>
              <a:ext uri="{FF2B5EF4-FFF2-40B4-BE49-F238E27FC236}">
                <a16:creationId xmlns:a16="http://schemas.microsoft.com/office/drawing/2014/main" id="{A582C551-8AA1-4FFC-BC93-0FB696912884}"/>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33FAFACA-EAB5-4729-9BF0-C6DB025BD0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1D28C102-4DE8-4076-8D70-EA0FF39776B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5FB711E-A3BB-4D0D-B78E-0BFB977A7FA4}"/>
              </a:ext>
            </a:extLst>
          </p:cNvPr>
          <p:cNvSpPr>
            <a:spLocks noGrp="1"/>
          </p:cNvSpPr>
          <p:nvPr>
            <p:ph type="sldNum" sz="quarter" idx="12"/>
          </p:nvPr>
        </p:nvSpPr>
        <p:spPr/>
        <p:txBody>
          <a:bodyPr/>
          <a:lstStyle/>
          <a:p>
            <a:fld id="{6D22F896-40B5-4ADD-8801-0D06FADFA095}" type="slidenum">
              <a:rPr lang="en-US" smtClean="0"/>
              <a:t>76</a:t>
            </a:fld>
            <a:endParaRPr lang="en-US" dirty="0"/>
          </a:p>
        </p:txBody>
      </p:sp>
      <p:pic>
        <p:nvPicPr>
          <p:cNvPr id="5" name="Picture 4">
            <a:extLst>
              <a:ext uri="{FF2B5EF4-FFF2-40B4-BE49-F238E27FC236}">
                <a16:creationId xmlns:a16="http://schemas.microsoft.com/office/drawing/2014/main" id="{FF926130-98A9-4B5B-A2A8-94C705FF3BA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84958" y="1"/>
            <a:ext cx="12276958" cy="6457889"/>
          </a:xfrm>
          <a:prstGeom prst="rect">
            <a:avLst/>
          </a:prstGeom>
        </p:spPr>
      </p:pic>
      <p:pic>
        <p:nvPicPr>
          <p:cNvPr id="6" name="Picture 5">
            <a:extLst>
              <a:ext uri="{FF2B5EF4-FFF2-40B4-BE49-F238E27FC236}">
                <a16:creationId xmlns:a16="http://schemas.microsoft.com/office/drawing/2014/main" id="{97D9AF2B-F1FD-4B64-AA57-CA61E121CAFE}"/>
              </a:ext>
            </a:extLst>
          </p:cNvPr>
          <p:cNvPicPr>
            <a:picLocks noChangeAspect="1"/>
          </p:cNvPicPr>
          <p:nvPr/>
        </p:nvPicPr>
        <p:blipFill>
          <a:blip r:embed="rId7"/>
          <a:stretch>
            <a:fillRect/>
          </a:stretch>
        </p:blipFill>
        <p:spPr>
          <a:xfrm>
            <a:off x="0" y="3429000"/>
            <a:ext cx="12192000" cy="5850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31114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C673E6A-CD8D-449E-B010-E61B35718F49}"/>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56191E02-5D48-4DF9-818F-0BCE5FCFA2EA}"/>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33FAFACA-EAB5-4729-9BF0-C6DB025BD0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1D28C102-4DE8-4076-8D70-EA0FF39776B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5FB711E-A3BB-4D0D-B78E-0BFB977A7FA4}"/>
              </a:ext>
            </a:extLst>
          </p:cNvPr>
          <p:cNvSpPr>
            <a:spLocks noGrp="1"/>
          </p:cNvSpPr>
          <p:nvPr>
            <p:ph type="sldNum" sz="quarter" idx="12"/>
          </p:nvPr>
        </p:nvSpPr>
        <p:spPr/>
        <p:txBody>
          <a:bodyPr/>
          <a:lstStyle/>
          <a:p>
            <a:fld id="{6D22F896-40B5-4ADD-8801-0D06FADFA095}" type="slidenum">
              <a:rPr lang="en-US" smtClean="0"/>
              <a:t>77</a:t>
            </a:fld>
            <a:endParaRPr lang="en-US" dirty="0"/>
          </a:p>
        </p:txBody>
      </p:sp>
      <p:pic>
        <p:nvPicPr>
          <p:cNvPr id="5" name="Picture 4">
            <a:extLst>
              <a:ext uri="{FF2B5EF4-FFF2-40B4-BE49-F238E27FC236}">
                <a16:creationId xmlns:a16="http://schemas.microsoft.com/office/drawing/2014/main" id="{FF926130-98A9-4B5B-A2A8-94C705FF3BA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84958" y="1"/>
            <a:ext cx="12276958" cy="6457889"/>
          </a:xfrm>
          <a:prstGeom prst="rect">
            <a:avLst/>
          </a:prstGeom>
        </p:spPr>
      </p:pic>
      <p:pic>
        <p:nvPicPr>
          <p:cNvPr id="9" name="Picture 8">
            <a:extLst>
              <a:ext uri="{FF2B5EF4-FFF2-40B4-BE49-F238E27FC236}">
                <a16:creationId xmlns:a16="http://schemas.microsoft.com/office/drawing/2014/main" id="{0820A082-6276-49D4-B8DD-B63C7E29813C}"/>
              </a:ext>
            </a:extLst>
          </p:cNvPr>
          <p:cNvPicPr>
            <a:picLocks noChangeAspect="1"/>
          </p:cNvPicPr>
          <p:nvPr/>
        </p:nvPicPr>
        <p:blipFill rotWithShape="1">
          <a:blip r:embed="rId7"/>
          <a:srcRect l="22279" t="78367" r="34677" b="12338"/>
          <a:stretch/>
        </p:blipFill>
        <p:spPr>
          <a:xfrm>
            <a:off x="0" y="2980368"/>
            <a:ext cx="12192000" cy="1471338"/>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407161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74AE3D80-02EE-45DC-81D8-85ADECDF176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02E6F12E-4448-4AF5-9F77-B4205D54A204}"/>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78</a:t>
            </a:fld>
            <a:endParaRPr lang="en-US" sz="1300">
              <a:solidFill>
                <a:srgbClr val="FFFFFF"/>
              </a:solidFill>
            </a:endParaRPr>
          </a:p>
        </p:txBody>
      </p:sp>
      <p:pic>
        <p:nvPicPr>
          <p:cNvPr id="2" name="Picture 1">
            <a:extLst>
              <a:ext uri="{FF2B5EF4-FFF2-40B4-BE49-F238E27FC236}">
                <a16:creationId xmlns:a16="http://schemas.microsoft.com/office/drawing/2014/main" id="{2C29D556-D462-4755-8E9F-BD9602E94F68}"/>
              </a:ext>
            </a:extLst>
          </p:cNvPr>
          <p:cNvPicPr>
            <a:picLocks noChangeAspect="1"/>
          </p:cNvPicPr>
          <p:nvPr/>
        </p:nvPicPr>
        <p:blipFill>
          <a:blip r:embed="rId7"/>
          <a:stretch>
            <a:fillRect/>
          </a:stretch>
        </p:blipFill>
        <p:spPr>
          <a:xfrm>
            <a:off x="0" y="2219639"/>
            <a:ext cx="12192000" cy="2418722"/>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D963AA71-7B18-43D8-BB88-E6A768B33B78}"/>
              </a:ext>
            </a:extLst>
          </p:cNvPr>
          <p:cNvPicPr>
            <a:picLocks noChangeAspect="1"/>
          </p:cNvPicPr>
          <p:nvPr/>
        </p:nvPicPr>
        <p:blipFill>
          <a:blip r:embed="rId8"/>
          <a:stretch>
            <a:fillRect/>
          </a:stretch>
        </p:blipFill>
        <p:spPr>
          <a:xfrm>
            <a:off x="0" y="5278375"/>
            <a:ext cx="12192000" cy="5466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301985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E81BEC40-D95C-4A88-B087-E665F9A5405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1" name="TextBox 10">
            <a:extLst>
              <a:ext uri="{FF2B5EF4-FFF2-40B4-BE49-F238E27FC236}">
                <a16:creationId xmlns:a16="http://schemas.microsoft.com/office/drawing/2014/main" id="{5855ECCB-D579-4B6F-B21A-136BA9B6D8DA}"/>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79</a:t>
            </a:fld>
            <a:endParaRPr lang="en-US" sz="1300">
              <a:solidFill>
                <a:srgbClr val="FFFFFF"/>
              </a:solidFill>
            </a:endParaRPr>
          </a:p>
        </p:txBody>
      </p:sp>
      <p:pic>
        <p:nvPicPr>
          <p:cNvPr id="2" name="Picture 1">
            <a:extLst>
              <a:ext uri="{FF2B5EF4-FFF2-40B4-BE49-F238E27FC236}">
                <a16:creationId xmlns:a16="http://schemas.microsoft.com/office/drawing/2014/main" id="{189191D1-E5C2-4E14-AD32-8E45603F6670}"/>
              </a:ext>
            </a:extLst>
          </p:cNvPr>
          <p:cNvPicPr>
            <a:picLocks noChangeAspect="1"/>
          </p:cNvPicPr>
          <p:nvPr/>
        </p:nvPicPr>
        <p:blipFill>
          <a:blip r:embed="rId7"/>
          <a:stretch>
            <a:fillRect/>
          </a:stretch>
        </p:blipFill>
        <p:spPr>
          <a:xfrm>
            <a:off x="0" y="2647461"/>
            <a:ext cx="12192000" cy="15630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8558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outdoor, object, night, snow&#10;&#10;Description automatically generated">
            <a:extLst>
              <a:ext uri="{FF2B5EF4-FFF2-40B4-BE49-F238E27FC236}">
                <a16:creationId xmlns:a16="http://schemas.microsoft.com/office/drawing/2014/main" id="{C6524EA9-AB09-4369-B5CB-3C928DFD9FE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8" name="Oval 17">
            <a:extLst>
              <a:ext uri="{FF2B5EF4-FFF2-40B4-BE49-F238E27FC236}">
                <a16:creationId xmlns:a16="http://schemas.microsoft.com/office/drawing/2014/main" id="{AE7CB373-CBDB-43A7-9C79-EE4692E89AE5}"/>
              </a:ext>
            </a:extLst>
          </p:cNvPr>
          <p:cNvSpPr/>
          <p:nvPr/>
        </p:nvSpPr>
        <p:spPr>
          <a:xfrm>
            <a:off x="152748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10" name="Oval 9">
            <a:extLst>
              <a:ext uri="{FF2B5EF4-FFF2-40B4-BE49-F238E27FC236}">
                <a16:creationId xmlns:a16="http://schemas.microsoft.com/office/drawing/2014/main" id="{9D3C710A-78C4-4179-A09E-0BB195613888}"/>
              </a:ext>
            </a:extLst>
          </p:cNvPr>
          <p:cNvSpPr/>
          <p:nvPr/>
        </p:nvSpPr>
        <p:spPr>
          <a:xfrm>
            <a:off x="7200896" y="2057400"/>
            <a:ext cx="2743200" cy="274320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Programs</a:t>
            </a:r>
          </a:p>
        </p:txBody>
      </p:sp>
      <p:sp>
        <p:nvSpPr>
          <p:cNvPr id="13" name="Oval 12">
            <a:extLst>
              <a:ext uri="{FF2B5EF4-FFF2-40B4-BE49-F238E27FC236}">
                <a16:creationId xmlns:a16="http://schemas.microsoft.com/office/drawing/2014/main" id="{114F736F-1800-47F6-9B41-61CEEDA56ECB}"/>
              </a:ext>
            </a:extLst>
          </p:cNvPr>
          <p:cNvSpPr/>
          <p:nvPr/>
        </p:nvSpPr>
        <p:spPr>
          <a:xfrm>
            <a:off x="2773218"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cxnSp>
        <p:nvCxnSpPr>
          <p:cNvPr id="17" name="Straight Arrow Connector 16">
            <a:extLst>
              <a:ext uri="{FF2B5EF4-FFF2-40B4-BE49-F238E27FC236}">
                <a16:creationId xmlns:a16="http://schemas.microsoft.com/office/drawing/2014/main" id="{87F4FC73-6708-4FFB-8732-10A246FF043A}"/>
              </a:ext>
            </a:extLst>
          </p:cNvPr>
          <p:cNvCxnSpPr>
            <a:cxnSpLocks/>
            <a:stCxn id="13" idx="6"/>
          </p:cNvCxnSpPr>
          <p:nvPr/>
        </p:nvCxnSpPr>
        <p:spPr>
          <a:xfrm>
            <a:off x="3687618" y="2736078"/>
            <a:ext cx="2412160" cy="0"/>
          </a:xfrm>
          <a:prstGeom prst="straightConnector1">
            <a:avLst/>
          </a:prstGeom>
          <a:ln w="127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8412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CB9B8205-1367-4E4A-B53A-58E0834D793C}"/>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B05A2F56-5BAE-4297-9BB4-FEE484338B86}"/>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80</a:t>
            </a:fld>
            <a:endParaRPr lang="en-US" sz="1300">
              <a:solidFill>
                <a:srgbClr val="FFFFFF"/>
              </a:solidFill>
            </a:endParaRPr>
          </a:p>
        </p:txBody>
      </p:sp>
      <p:pic>
        <p:nvPicPr>
          <p:cNvPr id="2" name="Picture 1">
            <a:extLst>
              <a:ext uri="{FF2B5EF4-FFF2-40B4-BE49-F238E27FC236}">
                <a16:creationId xmlns:a16="http://schemas.microsoft.com/office/drawing/2014/main" id="{05683D49-796F-42BF-A466-0CB75B6DD601}"/>
              </a:ext>
            </a:extLst>
          </p:cNvPr>
          <p:cNvPicPr>
            <a:picLocks noChangeAspect="1"/>
          </p:cNvPicPr>
          <p:nvPr/>
        </p:nvPicPr>
        <p:blipFill>
          <a:blip r:embed="rId7"/>
          <a:stretch>
            <a:fillRect/>
          </a:stretch>
        </p:blipFill>
        <p:spPr>
          <a:xfrm>
            <a:off x="0" y="2267066"/>
            <a:ext cx="12192000" cy="23238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14023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300AB615-2631-4837-BC36-A27BA43BBE3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3581E3AA-4DA0-4E21-8013-D1CF509EF2CF}"/>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81</a:t>
            </a:fld>
            <a:endParaRPr lang="en-US" sz="1300">
              <a:solidFill>
                <a:srgbClr val="FFFFFF"/>
              </a:solidFill>
            </a:endParaRPr>
          </a:p>
        </p:txBody>
      </p:sp>
      <p:pic>
        <p:nvPicPr>
          <p:cNvPr id="2" name="Picture 1">
            <a:extLst>
              <a:ext uri="{FF2B5EF4-FFF2-40B4-BE49-F238E27FC236}">
                <a16:creationId xmlns:a16="http://schemas.microsoft.com/office/drawing/2014/main" id="{10628748-3C5E-4F50-9C99-E113B3F419EC}"/>
              </a:ext>
            </a:extLst>
          </p:cNvPr>
          <p:cNvPicPr>
            <a:picLocks noChangeAspect="1"/>
          </p:cNvPicPr>
          <p:nvPr/>
        </p:nvPicPr>
        <p:blipFill>
          <a:blip r:embed="rId7"/>
          <a:stretch>
            <a:fillRect/>
          </a:stretch>
        </p:blipFill>
        <p:spPr>
          <a:xfrm>
            <a:off x="0" y="1858251"/>
            <a:ext cx="12192000" cy="31414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10122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D9CF763C-D076-4A41-A176-772D444E27C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17D3B181-2213-46E8-A121-252A85F628C6}"/>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82</a:t>
            </a:fld>
            <a:endParaRPr lang="en-US" sz="1300">
              <a:solidFill>
                <a:srgbClr val="FFFFFF"/>
              </a:solidFill>
            </a:endParaRPr>
          </a:p>
        </p:txBody>
      </p:sp>
      <p:pic>
        <p:nvPicPr>
          <p:cNvPr id="3" name="Picture 2">
            <a:extLst>
              <a:ext uri="{FF2B5EF4-FFF2-40B4-BE49-F238E27FC236}">
                <a16:creationId xmlns:a16="http://schemas.microsoft.com/office/drawing/2014/main" id="{EB9031BF-DB2E-4A6E-901C-419E65049FE1}"/>
              </a:ext>
            </a:extLst>
          </p:cNvPr>
          <p:cNvPicPr>
            <a:picLocks noChangeAspect="1"/>
          </p:cNvPicPr>
          <p:nvPr/>
        </p:nvPicPr>
        <p:blipFill>
          <a:blip r:embed="rId7"/>
          <a:stretch>
            <a:fillRect/>
          </a:stretch>
        </p:blipFill>
        <p:spPr>
          <a:xfrm>
            <a:off x="0" y="3429000"/>
            <a:ext cx="12192000" cy="325454"/>
          </a:xfrm>
          <a:prstGeom prst="rect">
            <a:avLst/>
          </a:prstGeom>
        </p:spPr>
      </p:pic>
    </p:spTree>
    <p:extLst>
      <p:ext uri="{BB962C8B-B14F-4D97-AF65-F5344CB8AC3E}">
        <p14:creationId xmlns:p14="http://schemas.microsoft.com/office/powerpoint/2010/main" val="1538935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2A30F40B-7677-44A4-AFFA-457DC9D9A5F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E4CC6F0D-CD58-4FFE-93ED-961C59D77AC7}"/>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83</a:t>
            </a:fld>
            <a:endParaRPr lang="en-US" sz="1300">
              <a:solidFill>
                <a:srgbClr val="FFFFFF"/>
              </a:solidFill>
            </a:endParaRPr>
          </a:p>
        </p:txBody>
      </p:sp>
      <p:pic>
        <p:nvPicPr>
          <p:cNvPr id="2" name="Picture 1">
            <a:extLst>
              <a:ext uri="{FF2B5EF4-FFF2-40B4-BE49-F238E27FC236}">
                <a16:creationId xmlns:a16="http://schemas.microsoft.com/office/drawing/2014/main" id="{8A6A6426-E805-4505-8365-DCE7666B7C78}"/>
              </a:ext>
            </a:extLst>
          </p:cNvPr>
          <p:cNvPicPr>
            <a:picLocks noChangeAspect="1"/>
          </p:cNvPicPr>
          <p:nvPr/>
        </p:nvPicPr>
        <p:blipFill>
          <a:blip r:embed="rId7"/>
          <a:stretch>
            <a:fillRect/>
          </a:stretch>
        </p:blipFill>
        <p:spPr>
          <a:xfrm>
            <a:off x="0" y="3364432"/>
            <a:ext cx="12192000" cy="762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31888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39013A36-521E-4980-A781-B56A8CCD5F5A}"/>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8" name="TextBox 7">
            <a:extLst>
              <a:ext uri="{FF2B5EF4-FFF2-40B4-BE49-F238E27FC236}">
                <a16:creationId xmlns:a16="http://schemas.microsoft.com/office/drawing/2014/main" id="{005D9852-8D04-4EC1-933D-893A8A0D8C19}"/>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84</a:t>
            </a:fld>
            <a:endParaRPr lang="en-US" sz="1300">
              <a:solidFill>
                <a:srgbClr val="FFFFFF"/>
              </a:solidFill>
            </a:endParaRPr>
          </a:p>
        </p:txBody>
      </p:sp>
      <p:pic>
        <p:nvPicPr>
          <p:cNvPr id="3" name="Picture 2">
            <a:extLst>
              <a:ext uri="{FF2B5EF4-FFF2-40B4-BE49-F238E27FC236}">
                <a16:creationId xmlns:a16="http://schemas.microsoft.com/office/drawing/2014/main" id="{FEFEB4A6-7D04-4D84-99FC-7ED1CED9870D}"/>
              </a:ext>
            </a:extLst>
          </p:cNvPr>
          <p:cNvPicPr>
            <a:picLocks noChangeAspect="1"/>
          </p:cNvPicPr>
          <p:nvPr/>
        </p:nvPicPr>
        <p:blipFill>
          <a:blip r:embed="rId7"/>
          <a:stretch>
            <a:fillRect/>
          </a:stretch>
        </p:blipFill>
        <p:spPr>
          <a:xfrm>
            <a:off x="0" y="2397815"/>
            <a:ext cx="12192000" cy="20623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39516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5BE62827-0F53-43B0-846C-A174E100823C}"/>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D28C144D-0045-4066-9717-3C922EB59871}"/>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85</a:t>
            </a:fld>
            <a:endParaRPr lang="en-US" sz="1300">
              <a:solidFill>
                <a:srgbClr val="FFFFFF"/>
              </a:solidFill>
            </a:endParaRPr>
          </a:p>
        </p:txBody>
      </p:sp>
      <p:pic>
        <p:nvPicPr>
          <p:cNvPr id="3" name="Picture 2">
            <a:extLst>
              <a:ext uri="{FF2B5EF4-FFF2-40B4-BE49-F238E27FC236}">
                <a16:creationId xmlns:a16="http://schemas.microsoft.com/office/drawing/2014/main" id="{29B2CAEF-A553-44D0-8CC8-386D6D29966C}"/>
              </a:ext>
            </a:extLst>
          </p:cNvPr>
          <p:cNvPicPr>
            <a:picLocks noChangeAspect="1"/>
          </p:cNvPicPr>
          <p:nvPr/>
        </p:nvPicPr>
        <p:blipFill>
          <a:blip r:embed="rId7"/>
          <a:stretch>
            <a:fillRect/>
          </a:stretch>
        </p:blipFill>
        <p:spPr>
          <a:xfrm>
            <a:off x="0" y="2495303"/>
            <a:ext cx="12192000" cy="18673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384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9C742E79-0677-47CC-9C77-5D657447EB53}"/>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8" name="TextBox 7">
            <a:extLst>
              <a:ext uri="{FF2B5EF4-FFF2-40B4-BE49-F238E27FC236}">
                <a16:creationId xmlns:a16="http://schemas.microsoft.com/office/drawing/2014/main" id="{AD2B082D-B4A0-47B6-BE78-6BD5FE17EBEA}"/>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86</a:t>
            </a:fld>
            <a:endParaRPr lang="en-US" sz="1300">
              <a:solidFill>
                <a:srgbClr val="FFFFFF"/>
              </a:solidFill>
            </a:endParaRPr>
          </a:p>
        </p:txBody>
      </p:sp>
      <p:pic>
        <p:nvPicPr>
          <p:cNvPr id="3" name="Picture 2">
            <a:extLst>
              <a:ext uri="{FF2B5EF4-FFF2-40B4-BE49-F238E27FC236}">
                <a16:creationId xmlns:a16="http://schemas.microsoft.com/office/drawing/2014/main" id="{1F4CD185-E33F-43E8-BF15-99A9EDAD40A8}"/>
              </a:ext>
            </a:extLst>
          </p:cNvPr>
          <p:cNvPicPr>
            <a:picLocks noChangeAspect="1"/>
          </p:cNvPicPr>
          <p:nvPr/>
        </p:nvPicPr>
        <p:blipFill rotWithShape="1">
          <a:blip r:embed="rId7"/>
          <a:srcRect b="39798"/>
          <a:stretch/>
        </p:blipFill>
        <p:spPr>
          <a:xfrm>
            <a:off x="0" y="1468395"/>
            <a:ext cx="12192000" cy="23606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55373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496E2CEE-8CF3-4A54-9C75-88E09B88B398}"/>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D83400E2-5DD6-4D93-A2E0-C7691FA0041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87</a:t>
            </a:fld>
            <a:endParaRPr lang="en-US" sz="1300">
              <a:solidFill>
                <a:srgbClr val="FFFFFF"/>
              </a:solidFill>
            </a:endParaRPr>
          </a:p>
        </p:txBody>
      </p:sp>
      <p:pic>
        <p:nvPicPr>
          <p:cNvPr id="3" name="Picture 2">
            <a:extLst>
              <a:ext uri="{FF2B5EF4-FFF2-40B4-BE49-F238E27FC236}">
                <a16:creationId xmlns:a16="http://schemas.microsoft.com/office/drawing/2014/main" id="{57C1A12E-1021-4AA9-B386-6A9D749E448E}"/>
              </a:ext>
            </a:extLst>
          </p:cNvPr>
          <p:cNvPicPr>
            <a:picLocks noChangeAspect="1"/>
          </p:cNvPicPr>
          <p:nvPr/>
        </p:nvPicPr>
        <p:blipFill>
          <a:blip r:embed="rId7"/>
          <a:stretch>
            <a:fillRect/>
          </a:stretch>
        </p:blipFill>
        <p:spPr>
          <a:xfrm>
            <a:off x="0" y="2617304"/>
            <a:ext cx="12192000" cy="16233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04312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Laboratory guide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8132571" y="3553709"/>
            <a:ext cx="1755609" cy="369332"/>
          </a:xfrm>
          <a:prstGeom prst="rect">
            <a:avLst/>
          </a:prstGeom>
        </p:spPr>
        <p:txBody>
          <a:bodyPr wrap="none">
            <a:spAutoFit/>
          </a:bodyPr>
          <a:lstStyle/>
          <a:p>
            <a:pPr lvl="0">
              <a:defRPr/>
            </a:pPr>
            <a:r>
              <a:rPr lang="en-CA" dirty="0">
                <a:solidFill>
                  <a:prstClr val="white"/>
                </a:solidFill>
                <a:latin typeface="Segoe UI Light (Headings)"/>
              </a:rPr>
              <a:t>aka. Lab Manual</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5883790" cy="523220"/>
          </a:xfrm>
          <a:prstGeom prst="rect">
            <a:avLst/>
          </a:prstGeom>
        </p:spPr>
        <p:txBody>
          <a:bodyPr wrap="none">
            <a:spAutoFit/>
          </a:bodyPr>
          <a:lstStyle/>
          <a:p>
            <a:pPr lvl="0"/>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Labs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 </a:t>
            </a:r>
            <a:r>
              <a:rPr lang="en-CA" sz="1400" u="sng" dirty="0">
                <a:solidFill>
                  <a:srgbClr val="8F8FFF"/>
                </a:solidFill>
                <a:latin typeface="Segoe UI Light (Headings)"/>
                <a:hlinkClick r:id="rId5">
                  <a:extLst>
                    <a:ext uri="{A12FA001-AC4F-418D-AE19-62706E023703}">
                      <ahyp:hlinkClr xmlns:ahyp="http://schemas.microsoft.com/office/drawing/2018/hyperlinkcolor" val="tx"/>
                    </a:ext>
                  </a:extLst>
                </a:hlinkClick>
              </a:rPr>
              <a:t>COMP2650_Computer_Architecture_I_Digital_Design_Lab_Guide.pdf</a:t>
            </a:r>
            <a:endParaRPr kumimoji="0" lang="en-CA" sz="1400" b="0" i="0" u="sng" strike="noStrike" kern="1200" cap="none" spc="0" normalizeH="0" baseline="0" noProof="0" dirty="0">
              <a:ln>
                <a:noFill/>
              </a:ln>
              <a:solidFill>
                <a:srgbClr val="8F8FFF"/>
              </a:solidFill>
              <a:effectLst/>
              <a:uLnTx/>
              <a:uFillTx/>
              <a:latin typeface="Segoe UI Light (Heading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white"/>
              </a:solidFill>
              <a:effectLst/>
              <a:uLnTx/>
              <a:uFillTx/>
              <a:latin typeface="Segoe UI Light (Headings)"/>
              <a:ea typeface="+mn-ea"/>
              <a:cs typeface="+mn-cs"/>
            </a:endParaRPr>
          </a:p>
        </p:txBody>
      </p:sp>
    </p:spTree>
    <p:extLst>
      <p:ext uri="{BB962C8B-B14F-4D97-AF65-F5344CB8AC3E}">
        <p14:creationId xmlns:p14="http://schemas.microsoft.com/office/powerpoint/2010/main" val="38296548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F031C5FF-24C4-4FBC-8767-1343FE27D9D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750F521A-30CD-4AA3-BF58-0F931E95885C}"/>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89</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6743965F-7EB9-4F50-9546-FB59589DB028}"/>
              </a:ext>
            </a:extLst>
          </p:cNvPr>
          <p:cNvPicPr>
            <a:picLocks noChangeAspect="1"/>
          </p:cNvPicPr>
          <p:nvPr/>
        </p:nvPicPr>
        <p:blipFill rotWithShape="1">
          <a:blip r:embed="rId7"/>
          <a:srcRect l="34560" t="5360" r="61098" b="87277"/>
          <a:stretch/>
        </p:blipFill>
        <p:spPr>
          <a:xfrm>
            <a:off x="3810000" y="29367"/>
            <a:ext cx="1181100" cy="1126333"/>
          </a:xfrm>
          <a:prstGeom prst="ellipse">
            <a:avLst/>
          </a:prstGeom>
          <a:ln>
            <a:noFill/>
          </a:ln>
          <a:effectLst>
            <a:outerShdw blurRad="190500" algn="tl" rotWithShape="0">
              <a:srgbClr val="000000"/>
            </a:outerShdw>
          </a:effectLst>
        </p:spPr>
      </p:pic>
      <p:pic>
        <p:nvPicPr>
          <p:cNvPr id="7" name="Picture 6">
            <a:extLst>
              <a:ext uri="{FF2B5EF4-FFF2-40B4-BE49-F238E27FC236}">
                <a16:creationId xmlns:a16="http://schemas.microsoft.com/office/drawing/2014/main" id="{E278B15E-90E1-4737-BF15-06D7B080482D}"/>
              </a:ext>
            </a:extLst>
          </p:cNvPr>
          <p:cNvPicPr>
            <a:picLocks noChangeAspect="1"/>
          </p:cNvPicPr>
          <p:nvPr/>
        </p:nvPicPr>
        <p:blipFill rotWithShape="1">
          <a:blip r:embed="rId7"/>
          <a:srcRect l="50840" t="26311" r="44940" b="66333"/>
          <a:stretch/>
        </p:blipFill>
        <p:spPr>
          <a:xfrm>
            <a:off x="5842000" y="1612899"/>
            <a:ext cx="1147816" cy="1125267"/>
          </a:xfrm>
          <a:prstGeom prst="ellipse">
            <a:avLst/>
          </a:prstGeom>
          <a:ln>
            <a:noFill/>
          </a:ln>
          <a:effectLst>
            <a:outerShdw blurRad="190500" algn="tl" rotWithShape="0">
              <a:srgbClr val="000000"/>
            </a:outerShdw>
          </a:effectLst>
        </p:spPr>
      </p:pic>
    </p:spTree>
    <p:extLst>
      <p:ext uri="{BB962C8B-B14F-4D97-AF65-F5344CB8AC3E}">
        <p14:creationId xmlns:p14="http://schemas.microsoft.com/office/powerpoint/2010/main" val="467281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outdoor, object, night, snow&#10;&#10;Description automatically generated">
            <a:extLst>
              <a:ext uri="{FF2B5EF4-FFF2-40B4-BE49-F238E27FC236}">
                <a16:creationId xmlns:a16="http://schemas.microsoft.com/office/drawing/2014/main" id="{C6524EA9-AB09-4369-B5CB-3C928DFD9FE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8" name="Oval 17">
            <a:extLst>
              <a:ext uri="{FF2B5EF4-FFF2-40B4-BE49-F238E27FC236}">
                <a16:creationId xmlns:a16="http://schemas.microsoft.com/office/drawing/2014/main" id="{AE7CB373-CBDB-43A7-9C79-EE4692E89AE5}"/>
              </a:ext>
            </a:extLst>
          </p:cNvPr>
          <p:cNvSpPr/>
          <p:nvPr/>
        </p:nvSpPr>
        <p:spPr>
          <a:xfrm>
            <a:off x="152748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9" name="Oval 8">
            <a:extLst>
              <a:ext uri="{FF2B5EF4-FFF2-40B4-BE49-F238E27FC236}">
                <a16:creationId xmlns:a16="http://schemas.microsoft.com/office/drawing/2014/main" id="{DFB5C2E1-662C-47AD-9DD8-7BB0075F6951}"/>
              </a:ext>
            </a:extLst>
          </p:cNvPr>
          <p:cNvSpPr/>
          <p:nvPr/>
        </p:nvSpPr>
        <p:spPr>
          <a:xfrm>
            <a:off x="6549720" y="2057400"/>
            <a:ext cx="2743200" cy="2743200"/>
          </a:xfrm>
          <a:prstGeom prst="ellipse">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Algorithm</a:t>
            </a:r>
          </a:p>
        </p:txBody>
      </p:sp>
      <p:sp>
        <p:nvSpPr>
          <p:cNvPr id="10" name="Oval 9">
            <a:extLst>
              <a:ext uri="{FF2B5EF4-FFF2-40B4-BE49-F238E27FC236}">
                <a16:creationId xmlns:a16="http://schemas.microsoft.com/office/drawing/2014/main" id="{9D3C710A-78C4-4179-A09E-0BB195613888}"/>
              </a:ext>
            </a:extLst>
          </p:cNvPr>
          <p:cNvSpPr/>
          <p:nvPr/>
        </p:nvSpPr>
        <p:spPr>
          <a:xfrm>
            <a:off x="7921320" y="2057400"/>
            <a:ext cx="2743200" cy="27432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sp>
        <p:nvSpPr>
          <p:cNvPr id="13" name="Oval 12">
            <a:extLst>
              <a:ext uri="{FF2B5EF4-FFF2-40B4-BE49-F238E27FC236}">
                <a16:creationId xmlns:a16="http://schemas.microsoft.com/office/drawing/2014/main" id="{114F736F-1800-47F6-9B41-61CEEDA56ECB}"/>
              </a:ext>
            </a:extLst>
          </p:cNvPr>
          <p:cNvSpPr/>
          <p:nvPr/>
        </p:nvSpPr>
        <p:spPr>
          <a:xfrm>
            <a:off x="2773218"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cxnSp>
        <p:nvCxnSpPr>
          <p:cNvPr id="17" name="Straight Arrow Connector 16">
            <a:extLst>
              <a:ext uri="{FF2B5EF4-FFF2-40B4-BE49-F238E27FC236}">
                <a16:creationId xmlns:a16="http://schemas.microsoft.com/office/drawing/2014/main" id="{87F4FC73-6708-4FFB-8732-10A246FF043A}"/>
              </a:ext>
            </a:extLst>
          </p:cNvPr>
          <p:cNvCxnSpPr>
            <a:cxnSpLocks/>
            <a:stCxn id="13" idx="6"/>
          </p:cNvCxnSpPr>
          <p:nvPr/>
        </p:nvCxnSpPr>
        <p:spPr>
          <a:xfrm>
            <a:off x="3687618" y="2736078"/>
            <a:ext cx="2412160" cy="0"/>
          </a:xfrm>
          <a:prstGeom prst="straightConnector1">
            <a:avLst/>
          </a:prstGeom>
          <a:ln w="127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313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B9656719-5823-435D-BD86-8B936CD7826F}"/>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2EFB52E1-51A6-4986-8A51-03B8A653075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90</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41C09664-8439-45E9-BF60-5565CDAC7035}"/>
              </a:ext>
            </a:extLst>
          </p:cNvPr>
          <p:cNvPicPr>
            <a:picLocks noChangeAspect="1"/>
          </p:cNvPicPr>
          <p:nvPr/>
        </p:nvPicPr>
        <p:blipFill>
          <a:blip r:embed="rId7"/>
          <a:stretch>
            <a:fillRect/>
          </a:stretch>
        </p:blipFill>
        <p:spPr>
          <a:xfrm>
            <a:off x="0" y="1764108"/>
            <a:ext cx="12192000" cy="33297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6871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04F0E116-0B3C-4206-9385-204E8C0A5C58}"/>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D8D01AB2-9418-4E42-9A6F-FDFC73D86F3C}"/>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91</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EC1297E9-0FFC-4055-940E-EC1F827012D4}"/>
              </a:ext>
            </a:extLst>
          </p:cNvPr>
          <p:cNvPicPr>
            <a:picLocks noChangeAspect="1"/>
          </p:cNvPicPr>
          <p:nvPr/>
        </p:nvPicPr>
        <p:blipFill>
          <a:blip r:embed="rId7"/>
          <a:stretch>
            <a:fillRect/>
          </a:stretch>
        </p:blipFill>
        <p:spPr>
          <a:xfrm>
            <a:off x="0" y="1300398"/>
            <a:ext cx="12192000" cy="51574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1136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537DE49A-F83E-47DE-9674-3D25CEADC63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1" name="TextBox 10">
            <a:extLst>
              <a:ext uri="{FF2B5EF4-FFF2-40B4-BE49-F238E27FC236}">
                <a16:creationId xmlns:a16="http://schemas.microsoft.com/office/drawing/2014/main" id="{D7DDF2BB-6F0B-4C59-94BE-C07CE6FFBB51}"/>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92</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3507" b="78436"/>
          <a:stretch/>
        </p:blipFill>
        <p:spPr>
          <a:xfrm>
            <a:off x="0" y="3513318"/>
            <a:ext cx="12202116" cy="340822"/>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9510690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DFF14254-E7BC-4D32-B0A8-CC4FE2BDEEEF}"/>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B6675E9F-A1BE-427A-BEAF-B1966F5AF5CD}"/>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93</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18031" b="63689"/>
          <a:stretch/>
        </p:blipFill>
        <p:spPr>
          <a:xfrm>
            <a:off x="0" y="3400394"/>
            <a:ext cx="12202116" cy="345038"/>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212919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53E842C-FC98-4B2C-A9B7-16421AF946AB}"/>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810A21B6-5BDE-4838-B53B-562FEE6A11CC}"/>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94</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32665" b="47228"/>
          <a:stretch/>
        </p:blipFill>
        <p:spPr>
          <a:xfrm>
            <a:off x="-10136" y="3551279"/>
            <a:ext cx="12202116" cy="379517"/>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2276701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2390B65B-3ACC-43EA-91A0-AAD0A635DA83}"/>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719C6450-9BE3-45B4-8802-611E18010BB0}"/>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95</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47804" b="34407"/>
          <a:stretch/>
        </p:blipFill>
        <p:spPr>
          <a:xfrm>
            <a:off x="0" y="3443777"/>
            <a:ext cx="12202116" cy="335756"/>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9946172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90FD9E91-E03A-4BCB-9034-822FEE4B6EBE}"/>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187B59AF-3303-4DF7-886B-CDF8C389DCFF}"/>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96</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63218" b="19899"/>
          <a:stretch/>
        </p:blipFill>
        <p:spPr>
          <a:xfrm>
            <a:off x="0" y="3677840"/>
            <a:ext cx="12202116" cy="318655"/>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2358371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A8F2E84F-50E0-4254-9397-3102181C211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B7489694-B3D9-4410-BF76-6069DE288D6F}"/>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97</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76909" b="2983"/>
          <a:stretch/>
        </p:blipFill>
        <p:spPr>
          <a:xfrm>
            <a:off x="152158" y="3586547"/>
            <a:ext cx="12202116" cy="379517"/>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0721107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err="1">
                <a:solidFill>
                  <a:prstClr val="white"/>
                </a:solidFill>
                <a:latin typeface="Segoe UI Light (Headings)"/>
              </a:rPr>
              <a:t>labroom</a:t>
            </a:r>
            <a:endParaRPr lang="en-CA" sz="6600" cap="all" dirty="0">
              <a:solidFill>
                <a:prstClr val="white"/>
              </a:solidFill>
              <a:latin typeface="Segoe UI Light (Heading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6352844" y="3592912"/>
            <a:ext cx="1755289" cy="369332"/>
          </a:xfrm>
          <a:prstGeom prst="rect">
            <a:avLst/>
          </a:prstGeom>
        </p:spPr>
        <p:txBody>
          <a:bodyPr wrap="none">
            <a:spAutoFit/>
          </a:bodyPr>
          <a:lstStyle/>
          <a:p>
            <a:pPr lvl="0">
              <a:defRPr/>
            </a:pPr>
            <a:r>
              <a:rPr lang="en-CA" dirty="0">
                <a:solidFill>
                  <a:prstClr val="white"/>
                </a:solidFill>
                <a:latin typeface="Segoe UI Light (Headings)"/>
              </a:rPr>
              <a:t>aka. Laboratory </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172591"/>
            <a:ext cx="3511089" cy="369332"/>
          </a:xfrm>
          <a:prstGeom prst="rect">
            <a:avLst/>
          </a:prstGeom>
        </p:spPr>
        <p:txBody>
          <a:bodyPr wrap="none">
            <a:spAutoFit/>
          </a:bodyPr>
          <a:lstStyle/>
          <a:p>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Labs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lang="en-CA" b="1" u="sng" dirty="0">
                <a:solidFill>
                  <a:srgbClr val="FA2B5C"/>
                </a:solidFill>
                <a:hlinkClick r:id="rId5">
                  <a:extLst>
                    <a:ext uri="{A12FA001-AC4F-418D-AE19-62706E023703}">
                      <ahyp:hlinkClr xmlns:ahyp="http://schemas.microsoft.com/office/drawing/2018/hyperlinkcolor" val="tx"/>
                    </a:ext>
                  </a:extLst>
                </a:hlinkClick>
              </a:rPr>
              <a:t> </a:t>
            </a:r>
            <a:r>
              <a:rPr lang="en-CA" u="sng" dirty="0">
                <a:solidFill>
                  <a:srgbClr val="8F8FFF"/>
                </a:solidFill>
                <a:latin typeface="Segoe UI Light (Headings)"/>
                <a:hlinkClick r:id="rId5">
                  <a:extLst>
                    <a:ext uri="{A12FA001-AC4F-418D-AE19-62706E023703}">
                      <ahyp:hlinkClr xmlns:ahyp="http://schemas.microsoft.com/office/drawing/2018/hyperlinkcolor" val="tx"/>
                    </a:ext>
                  </a:extLst>
                </a:hlinkClick>
              </a:rPr>
              <a:t>How to Attend Lab Sections</a:t>
            </a:r>
            <a:endParaRPr lang="en-CA" dirty="0">
              <a:solidFill>
                <a:srgbClr val="8F8FFF"/>
              </a:solidFill>
              <a:latin typeface="Segoe UI Light (Headings)"/>
            </a:endParaRPr>
          </a:p>
        </p:txBody>
      </p:sp>
    </p:spTree>
    <p:extLst>
      <p:ext uri="{BB962C8B-B14F-4D97-AF65-F5344CB8AC3E}">
        <p14:creationId xmlns:p14="http://schemas.microsoft.com/office/powerpoint/2010/main" val="13096553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Discussion board</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172591"/>
            <a:ext cx="5983626" cy="369332"/>
          </a:xfrm>
          <a:prstGeom prst="rect">
            <a:avLst/>
          </a:prstGeom>
        </p:spPr>
        <p:txBody>
          <a:bodyPr wrap="none">
            <a:spAutoFit/>
          </a:bodyPr>
          <a:lstStyle/>
          <a:p>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Lectures </a:t>
            </a:r>
            <a:r>
              <a:rPr lang="en-CA" sz="1400" dirty="0">
                <a:solidFill>
                  <a:prstClr val="white"/>
                </a:solidFill>
                <a:latin typeface="Times New Roman" panose="02020603050405020304" pitchFamily="18" charset="0"/>
                <a:cs typeface="Times New Roman" panose="02020603050405020304" pitchFamily="18" charset="0"/>
              </a:rPr>
              <a:t>→ </a:t>
            </a:r>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How To Find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en-CA" u="sng" dirty="0">
                <a:solidFill>
                  <a:srgbClr val="8F8FFF"/>
                </a:solidFill>
                <a:latin typeface="Segoe UI Light (Headings)"/>
                <a:hlinkClick r:id="rId5" tooltip="COMP2650-1-R-2020F-a Blackboard Tutorial Video 6: How to Participate in Discussion Board">
                  <a:extLst>
                    <a:ext uri="{A12FA001-AC4F-418D-AE19-62706E023703}">
                      <ahyp:hlinkClr xmlns:ahyp="http://schemas.microsoft.com/office/drawing/2018/hyperlinkcolor" val="tx"/>
                    </a:ext>
                  </a:extLst>
                </a:hlinkClick>
              </a:rPr>
              <a:t>How to Participate in Discussion Board</a:t>
            </a:r>
            <a:endParaRPr lang="en-CA" dirty="0">
              <a:solidFill>
                <a:srgbClr val="8F8FFF"/>
              </a:solidFill>
              <a:latin typeface="Segoe UI Light (Headings)"/>
            </a:endParaRPr>
          </a:p>
        </p:txBody>
      </p:sp>
    </p:spTree>
    <p:extLst>
      <p:ext uri="{BB962C8B-B14F-4D97-AF65-F5344CB8AC3E}">
        <p14:creationId xmlns:p14="http://schemas.microsoft.com/office/powerpoint/2010/main" val="143146778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2881</Words>
  <Application>Microsoft Office PowerPoint</Application>
  <PresentationFormat>Widescreen</PresentationFormat>
  <Paragraphs>537</Paragraphs>
  <Slides>111</Slides>
  <Notes>94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cmtt10</vt:lpstr>
      <vt:lpstr>Gill Sans MT</vt:lpstr>
      <vt:lpstr>Segoe UI Light (Headings)</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Hossein Fani;hfani@uwindsor.ca</dc:creator>
  <cp:lastModifiedBy>Hossein Fani</cp:lastModifiedBy>
  <cp:revision>63</cp:revision>
  <dcterms:created xsi:type="dcterms:W3CDTF">2020-09-13T15:51:30Z</dcterms:created>
  <dcterms:modified xsi:type="dcterms:W3CDTF">2020-09-15T18:27:48Z</dcterms:modified>
</cp:coreProperties>
</file>